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63" r:id="rId4"/>
    <p:sldId id="264" r:id="rId5"/>
    <p:sldId id="267" r:id="rId6"/>
    <p:sldId id="265" r:id="rId7"/>
    <p:sldId id="257" r:id="rId8"/>
    <p:sldId id="258" r:id="rId9"/>
    <p:sldId id="259" r:id="rId10"/>
    <p:sldId id="260" r:id="rId11"/>
    <p:sldId id="261" r:id="rId12"/>
    <p:sldId id="266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84DD3-C63C-40B5-96CB-34E28DE6DE67}" type="datetimeFigureOut">
              <a:rPr lang="es-ES" smtClean="0"/>
              <a:t>29/04/2019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7268B-CF91-4EA7-A1B8-3897CDEE701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3975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7268B-CF91-4EA7-A1B8-3897CDEE7016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9446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7268B-CF91-4EA7-A1B8-3897CDEE7016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619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7268B-CF91-4EA7-A1B8-3897CDEE7016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1773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7268B-CF91-4EA7-A1B8-3897CDEE7016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4354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7268B-CF91-4EA7-A1B8-3897CDEE7016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5564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7268B-CF91-4EA7-A1B8-3897CDEE7016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6225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37F9-9FD5-4DE9-A78F-E5029E42AA92}" type="datetimeFigureOut">
              <a:rPr lang="es-ES" smtClean="0"/>
              <a:t>29/04/2019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D4D-B2DB-4230-AABB-A3FAC40F82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5228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37F9-9FD5-4DE9-A78F-E5029E42AA92}" type="datetimeFigureOut">
              <a:rPr lang="es-ES" smtClean="0"/>
              <a:t>29/04/2019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D4D-B2DB-4230-AABB-A3FAC40F82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908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37F9-9FD5-4DE9-A78F-E5029E42AA92}" type="datetimeFigureOut">
              <a:rPr lang="es-ES" smtClean="0"/>
              <a:t>29/04/2019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D4D-B2DB-4230-AABB-A3FAC40F82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7808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37F9-9FD5-4DE9-A78F-E5029E42AA92}" type="datetimeFigureOut">
              <a:rPr lang="es-ES" smtClean="0"/>
              <a:t>29/04/2019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D4D-B2DB-4230-AABB-A3FAC40F82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2603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37F9-9FD5-4DE9-A78F-E5029E42AA92}" type="datetimeFigureOut">
              <a:rPr lang="es-ES" smtClean="0"/>
              <a:t>29/04/2019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D4D-B2DB-4230-AABB-A3FAC40F82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3032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37F9-9FD5-4DE9-A78F-E5029E42AA92}" type="datetimeFigureOut">
              <a:rPr lang="es-ES" smtClean="0"/>
              <a:t>29/04/2019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D4D-B2DB-4230-AABB-A3FAC40F82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9944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37F9-9FD5-4DE9-A78F-E5029E42AA92}" type="datetimeFigureOut">
              <a:rPr lang="es-ES" smtClean="0"/>
              <a:t>29/04/2019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D4D-B2DB-4230-AABB-A3FAC40F82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0085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37F9-9FD5-4DE9-A78F-E5029E42AA92}" type="datetimeFigureOut">
              <a:rPr lang="es-ES" smtClean="0"/>
              <a:t>29/04/2019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D4D-B2DB-4230-AABB-A3FAC40F82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0579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37F9-9FD5-4DE9-A78F-E5029E42AA92}" type="datetimeFigureOut">
              <a:rPr lang="es-ES" smtClean="0"/>
              <a:t>29/04/2019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D4D-B2DB-4230-AABB-A3FAC40F82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728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37F9-9FD5-4DE9-A78F-E5029E42AA92}" type="datetimeFigureOut">
              <a:rPr lang="es-ES" smtClean="0"/>
              <a:t>29/04/2019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D4D-B2DB-4230-AABB-A3FAC40F82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307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F37F9-9FD5-4DE9-A78F-E5029E42AA92}" type="datetimeFigureOut">
              <a:rPr lang="es-ES" smtClean="0"/>
              <a:t>29/04/2019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D4D-B2DB-4230-AABB-A3FAC40F82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751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F37F9-9FD5-4DE9-A78F-E5029E42AA92}" type="datetimeFigureOut">
              <a:rPr lang="es-ES" smtClean="0"/>
              <a:t>29/04/2019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82D4D-B2DB-4230-AABB-A3FAC40F82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571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lataformaong.org/index.ph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www.google.es/url?sa=i&amp;rct=j&amp;q=&amp;esrc=s&amp;source=images&amp;cd=&amp;cad=rja&amp;uact=8&amp;ved=2ahUKEwiJqZSn3afgAhWq6uAKHc4WCYQQjRx6BAgBEAU&amp;url=https://www.un.org/sustainabledevelopment/es/poverty/&amp;psig=AOvVaw0rfIf6--FJ2WZcL_hZyM6N&amp;ust=1549563765740342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0.jpeg"/><Relationship Id="rId3" Type="http://schemas.openxmlformats.org/officeDocument/2006/relationships/hyperlink" Target="http://www.google.es/url?sa=i&amp;rct=j&amp;q=&amp;esrc=s&amp;source=images&amp;cd=&amp;cad=rja&amp;uact=8&amp;ved=2ahUKEwjF4tyl36fgAhXk6OAKHfQWCHYQjRx6BAgBEAU&amp;url=http://www.vicentelopez.gov.ar/ods-implementacion-municipio-vicente-lopez&amp;psig=AOvVaw0rfIf6--FJ2WZcL_hZyM6N&amp;ust=1549563765740342" TargetMode="External"/><Relationship Id="rId7" Type="http://schemas.openxmlformats.org/officeDocument/2006/relationships/hyperlink" Target="https://www.google.es/url?sa=i&amp;rct=j&amp;q=&amp;esrc=s&amp;source=images&amp;cd=&amp;cad=rja&amp;uact=8&amp;ved=2ahUKEwjd07q24KfgAhVMAWMBHQIED3oQjRx6BAgBEAU&amp;url=https://www.pactoglobal-colombia.org/ods/los-objetivos-de-desarrollo-sostenible-ods.html&amp;psig=AOvVaw0rfIf6--FJ2WZcL_hZyM6N&amp;ust=1549563765740342" TargetMode="External"/><Relationship Id="rId12" Type="http://schemas.openxmlformats.org/officeDocument/2006/relationships/hyperlink" Target="https://www.google.es/url?sa=i&amp;rct=j&amp;q=&amp;esrc=s&amp;source=images&amp;cd=&amp;cad=rja&amp;uact=8&amp;ved=2ahUKEwifpayr4qfgAhWPohQKHRuRCQYQjRx6BAgBEAU&amp;url=https://www.un.org/sustainabledevelopment/es/objetivos-de-desarrollo-sostenible/s_sdg_icons-01-14/&amp;psig=AOvVaw0rfIf6--FJ2WZcL_hZyM6N&amp;ust=154956376574034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9.jpeg"/><Relationship Id="rId5" Type="http://schemas.openxmlformats.org/officeDocument/2006/relationships/hyperlink" Target="http://www.google.es/url?sa=i&amp;rct=j&amp;q=&amp;esrc=s&amp;source=images&amp;cd=&amp;cad=rja&amp;uact=8&amp;ved=2ahUKEwjEqYjs36fgAhV0DGMBHeTdDNkQjRx6BAgBEAU&amp;url=http://odscolombia.com/s_sdg_individual_rgb-07/&amp;psig=AOvVaw0rfIf6--FJ2WZcL_hZyM6N&amp;ust=1549563765740342" TargetMode="External"/><Relationship Id="rId15" Type="http://schemas.openxmlformats.org/officeDocument/2006/relationships/image" Target="../media/image11.jpeg"/><Relationship Id="rId10" Type="http://schemas.openxmlformats.org/officeDocument/2006/relationships/hyperlink" Target="http://www.google.es/url?sa=i&amp;rct=j&amp;q=&amp;esrc=s&amp;source=images&amp;cd=&amp;cad=rja&amp;uact=8&amp;ved=2ahUKEwiP0brW4afgAhVp1eAKHTEgCyYQjRx6BAgBEAU&amp;url=http://www.greenkeymexico.org/produccion_y_consumo_responsable.php&amp;psig=AOvVaw0rfIf6--FJ2WZcL_hZyM6N&amp;ust=1549563765740342" TargetMode="External"/><Relationship Id="rId4" Type="http://schemas.openxmlformats.org/officeDocument/2006/relationships/image" Target="../media/image6.png"/><Relationship Id="rId9" Type="http://schemas.openxmlformats.org/officeDocument/2006/relationships/image" Target="../media/image4.png"/><Relationship Id="rId14" Type="http://schemas.openxmlformats.org/officeDocument/2006/relationships/hyperlink" Target="http://www.google.es/url?sa=i&amp;rct=j&amp;q=&amp;esrc=s&amp;source=images&amp;cd=&amp;cad=rja&amp;uact=8&amp;ved=2ahUKEwjvhND24qfgAhWy1uAKHYzXDqwQjRx6BAgBEAU&amp;url=/url?sa%3Di%26rct%3Dj%26q%3D%26esrc%3Ds%26source%3Dimages%26cd%3D%26ved%3D%26url%3Dhttps://www.diplomatie.gouv.fr/es/asuntos-globales/ayuda-al-desarrollo/agenda-internacional-de-desarrollo/article/ods-6-garantizar-la-disponibilidad-de-agua-y-el-saneamiento%26psig%3DAOvVaw2rfNrMDfEpbX_8845bnpUD%26ust%3D1549565345038830&amp;psig=AOvVaw2rfNrMDfEpbX_8845bnpUD&amp;ust=1549565345038830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es/url?sa=i&amp;rct=j&amp;q=&amp;esrc=s&amp;source=images&amp;cd=&amp;cad=rja&amp;uact=8&amp;ved=2ahUKEwj7n72p46fgAhWx1-AKHQKHCAwQjRx6BAgBEAU&amp;url=http://odscolombia.com/s_sdg_individual_rgb-16/&amp;psig=AOvVaw06MddetGzueF9Gfj0sVnTE&amp;ust=1549565454833768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es/url?sa=i&amp;rct=j&amp;q=&amp;esrc=s&amp;source=images&amp;cd=&amp;cad=rja&amp;uact=8&amp;ved=2ahUKEwiK1s7P36fgAhX8BWMBHSOPD1IQjRx6BAgBEAU&amp;url=http://www.sdgfund.org/es/objetivos-de-desarrollo-sostenible&amp;psig=AOvVaw0rfIf6--FJ2WZcL_hZyM6N&amp;ust=1549563765740342" TargetMode="External"/><Relationship Id="rId5" Type="http://schemas.openxmlformats.org/officeDocument/2006/relationships/image" Target="../media/image12.png"/><Relationship Id="rId4" Type="http://schemas.openxmlformats.org/officeDocument/2006/relationships/hyperlink" Target="http://www.google.es/url?sa=i&amp;rct=j&amp;q=&amp;esrc=s&amp;source=images&amp;cd=&amp;cad=rja&amp;uact=8&amp;ved=2ahUKEwjNwe7-3qfgAhXj1-AKHchZBq0QjRx6BAgBEAU&amp;url=http://www.google.es/url?sa%3Di%26rct%3Dj%26q%3D%26esrc%3Ds%26source%3Dimages%26cd%3D%26ved%3D%26url%3Dhttp://www.odselsalvador.gob.sv/ods-pqd/%26psig%3DAOvVaw0rfIf6--FJ2WZcL_hZyM6N%26ust%3D1549563765740342&amp;psig=AOvVaw0rfIf6--FJ2WZcL_hZyM6N&amp;ust=1549563765740342" TargetMode="External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01696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Estrategias para el cumplimiento de los ODS y prioridades para el Tercer Sector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5132784"/>
            <a:ext cx="6400800" cy="1752600"/>
          </a:xfrm>
        </p:spPr>
        <p:txBody>
          <a:bodyPr>
            <a:normAutofit/>
          </a:bodyPr>
          <a:lstStyle/>
          <a:p>
            <a:r>
              <a:rPr lang="es-ES_tradnl" dirty="0" smtClean="0">
                <a:solidFill>
                  <a:srgbClr val="808000"/>
                </a:solidFill>
              </a:rPr>
              <a:t>Taller de la Junta Directiva de la POAS</a:t>
            </a:r>
          </a:p>
          <a:p>
            <a:pPr algn="r"/>
            <a:r>
              <a:rPr lang="es-ES_tradnl" sz="2400" i="1" dirty="0" smtClean="0">
                <a:solidFill>
                  <a:srgbClr val="808000"/>
                </a:solidFill>
              </a:rPr>
              <a:t>24 de abril de 2019</a:t>
            </a:r>
            <a:endParaRPr lang="es-ES" sz="2400" i="1" dirty="0">
              <a:solidFill>
                <a:srgbClr val="808000"/>
              </a:solidFill>
            </a:endParaRPr>
          </a:p>
        </p:txBody>
      </p:sp>
      <p:pic>
        <p:nvPicPr>
          <p:cNvPr id="1026" name="Picture 2" descr="Plataforma de ONG de Acción Socia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60648"/>
            <a:ext cx="3127472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847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DESAFÍO 4: </a:t>
            </a:r>
            <a:r>
              <a:rPr lang="es-ES_tradnl" b="1" dirty="0" smtClean="0">
                <a:solidFill>
                  <a:srgbClr val="C00000"/>
                </a:solidFill>
              </a:rPr>
              <a:t>Una interdependencia global: nuestro papel en el mundo</a:t>
            </a:r>
            <a:r>
              <a:rPr lang="es-ES_tradnl" dirty="0" smtClean="0"/>
              <a:t> </a:t>
            </a:r>
            <a:endParaRPr lang="es-ES" dirty="0"/>
          </a:p>
        </p:txBody>
      </p:sp>
      <p:pic>
        <p:nvPicPr>
          <p:cNvPr id="4" name="3 Imagen" descr="ods.png"/>
          <p:cNvPicPr>
            <a:picLocks noChangeAspect="1"/>
          </p:cNvPicPr>
          <p:nvPr/>
        </p:nvPicPr>
        <p:blipFill rotWithShape="1">
          <a:blip r:embed="rId3" cstate="print"/>
          <a:srcRect l="34133" t="46388" r="50501" b="27219"/>
          <a:stretch/>
        </p:blipFill>
        <p:spPr>
          <a:xfrm>
            <a:off x="2411760" y="1484784"/>
            <a:ext cx="1112228" cy="1225386"/>
          </a:xfrm>
          <a:prstGeom prst="rect">
            <a:avLst/>
          </a:prstGeom>
        </p:spPr>
      </p:pic>
      <p:pic>
        <p:nvPicPr>
          <p:cNvPr id="5" name="4 Imagen" descr="ods.png"/>
          <p:cNvPicPr>
            <a:picLocks noChangeAspect="1"/>
          </p:cNvPicPr>
          <p:nvPr/>
        </p:nvPicPr>
        <p:blipFill rotWithShape="1">
          <a:blip r:embed="rId3" cstate="print"/>
          <a:srcRect l="67943" t="75210" r="16029"/>
          <a:stretch/>
        </p:blipFill>
        <p:spPr>
          <a:xfrm>
            <a:off x="4355975" y="1573680"/>
            <a:ext cx="1145624" cy="1136490"/>
          </a:xfrm>
          <a:prstGeom prst="rect">
            <a:avLst/>
          </a:prstGeom>
        </p:spPr>
      </p:pic>
      <p:sp>
        <p:nvSpPr>
          <p:cNvPr id="6" name="3 Marcador de contenido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2016224"/>
          </a:xfrm>
          <a:ln w="1905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_tradnl" sz="1600" b="1" dirty="0" smtClean="0"/>
              <a:t>DIAGNÓSTICO</a:t>
            </a:r>
          </a:p>
          <a:p>
            <a:r>
              <a:rPr lang="es-ES_tradnl" sz="1200" b="1" dirty="0" smtClean="0"/>
              <a:t>Política pública de cooperación degradada en cantidad y calidad </a:t>
            </a:r>
            <a:r>
              <a:rPr lang="es-ES_tradnl" sz="1200" dirty="0" smtClean="0"/>
              <a:t>(España 0,22% de los PGE, frente al 0,49% de media de los 20 países de la UE miembros de la OCDE)</a:t>
            </a:r>
          </a:p>
          <a:p>
            <a:r>
              <a:rPr lang="es-ES_tradnl" sz="1200" dirty="0" smtClean="0"/>
              <a:t>España debe liderar positivamente en asuntos sistémicos globales con políticas de desarrollo sostenible y debe tener acuerdos multilaterales para asuntos como: </a:t>
            </a:r>
          </a:p>
          <a:p>
            <a:pPr lvl="1"/>
            <a:r>
              <a:rPr lang="es-ES_tradnl" sz="1200" b="1" dirty="0"/>
              <a:t>C</a:t>
            </a:r>
            <a:r>
              <a:rPr lang="es-ES_tradnl" sz="1200" b="1" dirty="0" smtClean="0"/>
              <a:t>omercio de armas, </a:t>
            </a:r>
          </a:p>
          <a:p>
            <a:pPr lvl="1"/>
            <a:r>
              <a:rPr lang="es-ES_tradnl" sz="1200" b="1" dirty="0"/>
              <a:t>M</a:t>
            </a:r>
            <a:r>
              <a:rPr lang="es-ES_tradnl" sz="1200" b="1" dirty="0" smtClean="0"/>
              <a:t>igraciones y refugio</a:t>
            </a:r>
          </a:p>
          <a:p>
            <a:pPr lvl="1"/>
            <a:r>
              <a:rPr lang="es-ES_tradnl" sz="1200" b="1" dirty="0" smtClean="0"/>
              <a:t>Empresas transnacionales y derechos humanos</a:t>
            </a:r>
          </a:p>
          <a:p>
            <a:pPr lvl="1"/>
            <a:r>
              <a:rPr lang="es-ES_tradnl" sz="1200" b="1" dirty="0" smtClean="0"/>
              <a:t>La fiscalidad internacional </a:t>
            </a:r>
            <a:r>
              <a:rPr lang="es-ES_tradnl" sz="1200" dirty="0" smtClean="0"/>
              <a:t>(tasa de transacciones financieras internacionales)</a:t>
            </a:r>
          </a:p>
          <a:p>
            <a:endParaRPr lang="es-ES_tradnl" sz="1200" dirty="0" smtClean="0"/>
          </a:p>
          <a:p>
            <a:endParaRPr lang="es-ES_tradnl" sz="1200" dirty="0" smtClean="0"/>
          </a:p>
          <a:p>
            <a:endParaRPr lang="es-ES" sz="1200" dirty="0"/>
          </a:p>
        </p:txBody>
      </p:sp>
      <p:sp>
        <p:nvSpPr>
          <p:cNvPr id="8" name="3 Marcador de contenido"/>
          <p:cNvSpPr txBox="1">
            <a:spLocks/>
          </p:cNvSpPr>
          <p:nvPr/>
        </p:nvSpPr>
        <p:spPr>
          <a:xfrm>
            <a:off x="467544" y="5157192"/>
            <a:ext cx="8229600" cy="1368152"/>
          </a:xfrm>
          <a:prstGeom prst="rect">
            <a:avLst/>
          </a:prstGeom>
          <a:ln w="19050"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ES_tradnl" sz="1600" b="1" dirty="0" smtClean="0"/>
              <a:t>RECOMENDACIONES</a:t>
            </a:r>
          </a:p>
          <a:p>
            <a:r>
              <a:rPr lang="es-ES" sz="1200" dirty="0" smtClean="0"/>
              <a:t>1. </a:t>
            </a:r>
            <a:r>
              <a:rPr lang="es-ES" sz="1200" b="1" dirty="0"/>
              <a:t>Reforzar la política pública de cooperación para el desarrollo</a:t>
            </a:r>
            <a:r>
              <a:rPr lang="es-ES" sz="1200" dirty="0"/>
              <a:t>, aumentando la AOD española hasta la inversión media de la UE, asegurando su calidad y orientación a lucha contra pobreza y </a:t>
            </a:r>
            <a:r>
              <a:rPr lang="es-ES" sz="1200" dirty="0" smtClean="0"/>
              <a:t>desigualdad; </a:t>
            </a:r>
          </a:p>
          <a:p>
            <a:r>
              <a:rPr lang="es-ES" sz="1200" dirty="0" smtClean="0"/>
              <a:t>2. Ejercer </a:t>
            </a:r>
            <a:r>
              <a:rPr lang="es-ES" sz="1200" dirty="0"/>
              <a:t>un </a:t>
            </a:r>
            <a:r>
              <a:rPr lang="es-ES" sz="1200" b="1" dirty="0"/>
              <a:t>liderazgo positivo y coherente con el marco internacional de DDHH </a:t>
            </a:r>
            <a:r>
              <a:rPr lang="es-ES" sz="1200" dirty="0"/>
              <a:t>en asuntos globales como </a:t>
            </a:r>
            <a:r>
              <a:rPr lang="es-ES" sz="1200" b="1" dirty="0"/>
              <a:t>las migraciones, el comercio de armas, el cambio climático, la actividad empresarial en el exterior o la fiscalidad internacional</a:t>
            </a:r>
            <a:r>
              <a:rPr lang="es-ES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7214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rgbClr val="C00000"/>
                </a:solidFill>
              </a:rPr>
              <a:t>Otras recomendaciones clave</a:t>
            </a:r>
            <a:endParaRPr lang="es-ES" b="1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es-ES" dirty="0"/>
              <a:t>Elaborar la hoja de ruta que impulse la definición de una </a:t>
            </a:r>
            <a:r>
              <a:rPr lang="es-ES" b="1" dirty="0"/>
              <a:t>Estrategia Nacional de Desarrollo Sostenible </a:t>
            </a:r>
            <a:r>
              <a:rPr lang="es-ES" b="1" dirty="0" smtClean="0"/>
              <a:t>2020-2030</a:t>
            </a:r>
          </a:p>
          <a:p>
            <a:r>
              <a:rPr lang="es-ES" b="1" dirty="0"/>
              <a:t>Coherencia de Políticas para el Desarrollo Sostenible</a:t>
            </a:r>
            <a:r>
              <a:rPr lang="es-ES" dirty="0"/>
              <a:t>: una Agenda interconectada, multidimensional e </a:t>
            </a:r>
            <a:r>
              <a:rPr lang="es-ES" dirty="0" smtClean="0"/>
              <a:t>indivisible</a:t>
            </a:r>
          </a:p>
          <a:p>
            <a:r>
              <a:rPr lang="es-ES" b="1" dirty="0"/>
              <a:t>Herramientas para el seguimiento y evaluación</a:t>
            </a:r>
            <a:r>
              <a:rPr lang="es-ES" dirty="0"/>
              <a:t>: incrementar y profundizar el conocimiento de la realidad a través de mejores datos desagregados e incorporar </a:t>
            </a:r>
            <a:r>
              <a:rPr lang="es-ES" b="1" dirty="0"/>
              <a:t>otras formas de medición del progreso más allá del </a:t>
            </a:r>
            <a:r>
              <a:rPr lang="es-ES" b="1" dirty="0" smtClean="0"/>
              <a:t>PIB</a:t>
            </a:r>
          </a:p>
          <a:p>
            <a:r>
              <a:rPr lang="es-ES" dirty="0"/>
              <a:t>Puesta en marcha del </a:t>
            </a:r>
            <a:r>
              <a:rPr lang="es-ES" b="1" dirty="0"/>
              <a:t>Consejo de Desarrollo Sostenible</a:t>
            </a:r>
          </a:p>
        </p:txBody>
      </p:sp>
    </p:spTree>
    <p:extLst>
      <p:ext uri="{BB962C8B-B14F-4D97-AF65-F5344CB8AC3E}">
        <p14:creationId xmlns:p14="http://schemas.microsoft.com/office/powerpoint/2010/main" val="2009623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Retos para la POAS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es-ES" dirty="0" smtClean="0"/>
              <a:t>Posicionamiento y propuestas para la futura </a:t>
            </a:r>
            <a:r>
              <a:rPr lang="es-ES" i="1" dirty="0" smtClean="0"/>
              <a:t>Estrategia de Desarrollo Sostenible.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Posicionamiento de la POAS en el </a:t>
            </a:r>
            <a:r>
              <a:rPr lang="es-ES" i="1" dirty="0" smtClean="0"/>
              <a:t>Consejo de Desarrollo Sostenible.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19383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tx2"/>
                </a:solidFill>
              </a:rPr>
              <a:t>PLATAFORMA FUTURO EN COMÚN (</a:t>
            </a:r>
            <a:r>
              <a:rPr lang="es-ES" sz="2800" b="1" dirty="0" err="1" smtClean="0">
                <a:solidFill>
                  <a:schemeClr val="tx2"/>
                </a:solidFill>
              </a:rPr>
              <a:t>FeC</a:t>
            </a:r>
            <a:r>
              <a:rPr lang="es-ES" sz="2800" b="1" dirty="0" smtClean="0">
                <a:solidFill>
                  <a:schemeClr val="tx2"/>
                </a:solidFill>
              </a:rPr>
              <a:t>)</a:t>
            </a:r>
            <a:endParaRPr lang="es-ES" sz="2800" b="1" dirty="0">
              <a:solidFill>
                <a:schemeClr val="tx2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es-ES" sz="2800" dirty="0" smtClean="0"/>
              <a:t>Observatorio ODS</a:t>
            </a:r>
          </a:p>
          <a:p>
            <a:r>
              <a:rPr lang="es-ES" sz="2800" dirty="0" smtClean="0"/>
              <a:t>Representación POAS: FSG, MPDL, </a:t>
            </a:r>
            <a:r>
              <a:rPr lang="es-ES" sz="2800" dirty="0" err="1" smtClean="0"/>
              <a:t>Cepaim</a:t>
            </a:r>
            <a:endParaRPr lang="es-ES" sz="2800" dirty="0" smtClean="0"/>
          </a:p>
          <a:p>
            <a:r>
              <a:rPr lang="es-ES" sz="2800" dirty="0"/>
              <a:t>Informe desde la Sociedad Civil “Agenda 2030: Una Agenda transformadora para las personas y el planeta</a:t>
            </a:r>
            <a:r>
              <a:rPr lang="es-ES" sz="2800" dirty="0" smtClean="0"/>
              <a:t>”.</a:t>
            </a:r>
          </a:p>
          <a:p>
            <a:r>
              <a:rPr lang="es-ES" sz="2800" dirty="0"/>
              <a:t>Foro de Alto Nivel para la Agenda 2030 de Naciones </a:t>
            </a:r>
            <a:r>
              <a:rPr lang="es-ES" sz="2800" dirty="0" smtClean="0"/>
              <a:t>Unidas</a:t>
            </a:r>
            <a:r>
              <a:rPr lang="es-ES" sz="2800" dirty="0"/>
              <a:t> </a:t>
            </a:r>
            <a:r>
              <a:rPr lang="es-ES" sz="2800" dirty="0" smtClean="0"/>
              <a:t>(julio 2018)</a:t>
            </a:r>
          </a:p>
          <a:p>
            <a:r>
              <a:rPr lang="es-ES" sz="2800" dirty="0" smtClean="0"/>
              <a:t>Oficina de la Alta Comisionada para la Agenda 2030</a:t>
            </a:r>
          </a:p>
          <a:p>
            <a:r>
              <a:rPr lang="es-ES" sz="2800" dirty="0" smtClean="0"/>
              <a:t>Articular internamente la Plataforma</a:t>
            </a:r>
            <a:endParaRPr lang="es-ES" sz="2800" dirty="0"/>
          </a:p>
          <a:p>
            <a:endParaRPr lang="es-ES" sz="2800" dirty="0"/>
          </a:p>
          <a:p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30385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s-ES" sz="3600" b="1" dirty="0" smtClean="0">
                <a:solidFill>
                  <a:schemeClr val="tx2"/>
                </a:solidFill>
              </a:rPr>
              <a:t>Estrategia de trabajo </a:t>
            </a:r>
            <a:r>
              <a:rPr lang="es-ES" sz="3600" b="1" dirty="0" err="1" smtClean="0">
                <a:solidFill>
                  <a:schemeClr val="tx2"/>
                </a:solidFill>
              </a:rPr>
              <a:t>FeC</a:t>
            </a:r>
            <a:endParaRPr lang="es-ES" sz="3600" b="1" dirty="0">
              <a:solidFill>
                <a:schemeClr val="tx2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" sz="2400" b="1" dirty="0"/>
              <a:t>Consolidar una visión compartida y posición propia sobre cómo debería ser la puesta en práctica de la Agenda </a:t>
            </a:r>
            <a:r>
              <a:rPr lang="es-ES" sz="2400" b="1" dirty="0" smtClean="0"/>
              <a:t>2030</a:t>
            </a:r>
            <a:r>
              <a:rPr lang="es-ES" sz="24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sz="2400" b="1" dirty="0" smtClean="0"/>
              <a:t>Consolidar </a:t>
            </a:r>
            <a:r>
              <a:rPr lang="es-ES" sz="2400" b="1" dirty="0"/>
              <a:t>el posicionamiento del Observatorio en el diálogo político</a:t>
            </a:r>
            <a:r>
              <a:rPr lang="es-ES" sz="2400" dirty="0"/>
              <a:t> para hacer el seguimiento crítico a la implementación oficial de la Agenda 2030, y posicionar las propuestas del Observatorio en relación a la Agenda 2030 e influir en ella. </a:t>
            </a:r>
            <a:endParaRPr lang="es-ES" sz="24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2000" dirty="0" smtClean="0"/>
              <a:t>Consejo de Desarrollo Sostenible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2000" dirty="0" smtClean="0"/>
              <a:t>Estrategia de Desarrollo Sostenible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2000" dirty="0" smtClean="0"/>
              <a:t>Comisión mixta Congreso-Senado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sz="2400" b="1" dirty="0"/>
              <a:t>Contribuir a la apropiación social de una Agenda 2030 </a:t>
            </a:r>
            <a:r>
              <a:rPr lang="es-ES" sz="2400" b="1" dirty="0" smtClean="0"/>
              <a:t>transformadora.</a:t>
            </a:r>
            <a:endParaRPr lang="es-E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s-ES" sz="2400" b="1" dirty="0"/>
              <a:t>Fortalecimiento interno del Observatorio</a:t>
            </a:r>
            <a:r>
              <a:rPr lang="es-ES" sz="2400" dirty="0"/>
              <a:t>: consolidar la visión estratégica del Observatorio y el sistema de </a:t>
            </a:r>
            <a:r>
              <a:rPr lang="es-ES" sz="2400" dirty="0" smtClean="0"/>
              <a:t>gobernanza.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629419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s-ES" sz="3600" b="1" dirty="0" smtClean="0">
                <a:solidFill>
                  <a:schemeClr val="tx2"/>
                </a:solidFill>
              </a:rPr>
              <a:t>Sistema de Gobernanza Observatorio ODS</a:t>
            </a:r>
            <a:endParaRPr lang="es-ES" sz="3600" b="1" dirty="0">
              <a:solidFill>
                <a:schemeClr val="tx2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112568"/>
          </a:xfrm>
        </p:spPr>
        <p:txBody>
          <a:bodyPr>
            <a:normAutofit fontScale="70000" lnSpcReduction="20000"/>
          </a:bodyPr>
          <a:lstStyle/>
          <a:p>
            <a:pPr marL="514350" indent="-457200">
              <a:buFont typeface="Wingdings" panose="05000000000000000000" pitchFamily="2" charset="2"/>
              <a:buChar char="§"/>
            </a:pPr>
            <a:r>
              <a:rPr lang="es-ES" b="1" dirty="0"/>
              <a:t>Asamblea</a:t>
            </a:r>
            <a:r>
              <a:rPr lang="es-ES" dirty="0"/>
              <a:t>: responsable de las decisiones estratégicas y orgánicas de mayor calado, en la que participan todas las organizaciones</a:t>
            </a:r>
            <a:r>
              <a:rPr lang="es-ES" dirty="0" smtClean="0"/>
              <a:t>.</a:t>
            </a:r>
          </a:p>
          <a:p>
            <a:pPr marL="57150" indent="0">
              <a:buNone/>
            </a:pPr>
            <a:endParaRPr lang="es-ES" dirty="0" smtClean="0"/>
          </a:p>
          <a:p>
            <a:pPr marL="514350" indent="-457200">
              <a:buFont typeface="Wingdings" panose="05000000000000000000" pitchFamily="2" charset="2"/>
              <a:buChar char="§"/>
            </a:pPr>
            <a:r>
              <a:rPr lang="es-ES" b="1" dirty="0" smtClean="0"/>
              <a:t>Un </a:t>
            </a:r>
            <a:r>
              <a:rPr lang="es-ES" b="1" dirty="0"/>
              <a:t>Grupo Motor</a:t>
            </a:r>
            <a:r>
              <a:rPr lang="es-ES" dirty="0"/>
              <a:t> que coordine la puesta en marcha del mandato de la Asamblea, tome de forma ágil las decisiones necesarias y asuma la interlocución política. La composición del Grupo Motor elegido tiene una </a:t>
            </a:r>
            <a:r>
              <a:rPr lang="es-ES" u="sng" dirty="0"/>
              <a:t>composición sectorial y rotatoria</a:t>
            </a:r>
            <a:r>
              <a:rPr lang="es-ES" dirty="0"/>
              <a:t>, representando a los 7 ámbitos de trabajo, todas las candidaturas elegidas fueron consensuadas previamente por ámbitos:</a:t>
            </a:r>
          </a:p>
          <a:p>
            <a:pPr marL="0" indent="0">
              <a:buNone/>
            </a:pPr>
            <a:endParaRPr lang="es-ES" dirty="0"/>
          </a:p>
          <a:p>
            <a:pPr lvl="2"/>
            <a:r>
              <a:rPr lang="es-ES" dirty="0"/>
              <a:t>cooperación y justicia global: Coordinadora Estatal de ONGD.</a:t>
            </a:r>
          </a:p>
          <a:p>
            <a:pPr lvl="2"/>
            <a:r>
              <a:rPr lang="es-ES" dirty="0"/>
              <a:t>acción social: candidatura conjunta EAPN-Cáritas</a:t>
            </a:r>
          </a:p>
          <a:p>
            <a:pPr lvl="2"/>
            <a:r>
              <a:rPr lang="es-ES" dirty="0"/>
              <a:t>ecología: Amigos de la Tierra e </a:t>
            </a:r>
            <a:r>
              <a:rPr lang="es-ES" dirty="0" err="1"/>
              <a:t>InspirAction</a:t>
            </a:r>
            <a:endParaRPr lang="es-ES" dirty="0"/>
          </a:p>
          <a:p>
            <a:pPr lvl="2"/>
            <a:r>
              <a:rPr lang="es-ES" dirty="0"/>
              <a:t>migración y refugio: CEAR</a:t>
            </a:r>
          </a:p>
          <a:p>
            <a:pPr lvl="2"/>
            <a:r>
              <a:rPr lang="es-ES" dirty="0"/>
              <a:t>derechos de las mujeres/feminismos: Plataforma Feminista Agenda 2030  </a:t>
            </a:r>
          </a:p>
          <a:p>
            <a:pPr lvl="2"/>
            <a:r>
              <a:rPr lang="es-ES" dirty="0"/>
              <a:t>infancia: UNICEF Comité </a:t>
            </a:r>
            <a:r>
              <a:rPr lang="es-ES" dirty="0" smtClean="0"/>
              <a:t>Español</a:t>
            </a:r>
          </a:p>
          <a:p>
            <a:pPr lvl="2"/>
            <a:r>
              <a:rPr lang="es-ES" dirty="0"/>
              <a:t>acción sindical: USO. </a:t>
            </a:r>
          </a:p>
          <a:p>
            <a:pPr lvl="2"/>
            <a:endParaRPr lang="es-ES" dirty="0" smtClean="0"/>
          </a:p>
          <a:p>
            <a:pPr lvl="2"/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56431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0"/>
            <a:ext cx="76328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687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124744"/>
            <a:ext cx="6327775" cy="4525963"/>
          </a:xfrm>
        </p:spPr>
      </p:pic>
    </p:spTree>
    <p:extLst>
      <p:ext uri="{BB962C8B-B14F-4D97-AF65-F5344CB8AC3E}">
        <p14:creationId xmlns:p14="http://schemas.microsoft.com/office/powerpoint/2010/main" val="760290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s-ES_tradnl" dirty="0" smtClean="0"/>
              <a:t>DESAFÍO 1: </a:t>
            </a:r>
            <a:r>
              <a:rPr lang="es-ES_tradnl" b="1" dirty="0" smtClean="0">
                <a:solidFill>
                  <a:srgbClr val="C00000"/>
                </a:solidFill>
              </a:rPr>
              <a:t>No dejar a nadie atrás</a:t>
            </a:r>
            <a:endParaRPr lang="es-ES" b="1" dirty="0">
              <a:solidFill>
                <a:srgbClr val="C00000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2304256"/>
          </a:xfrm>
          <a:ln w="190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_tradnl" sz="1600" b="1" dirty="0" smtClean="0"/>
              <a:t>DIAGNÓSTICO</a:t>
            </a:r>
          </a:p>
          <a:p>
            <a:r>
              <a:rPr lang="es-ES_tradnl" sz="1200" b="1" dirty="0" smtClean="0"/>
              <a:t>Más de 12 millones en riesgo de pobreza y exclusión social </a:t>
            </a:r>
            <a:r>
              <a:rPr lang="es-ES_tradnl" sz="1200" dirty="0" smtClean="0"/>
              <a:t>(niños, personas extranjeras, etnia gitana, hogares monoparentales (mujeres)</a:t>
            </a:r>
          </a:p>
          <a:p>
            <a:r>
              <a:rPr lang="es-ES_tradnl" sz="1200" b="1" dirty="0" smtClean="0"/>
              <a:t>Mercado de trabajo segmentado, precarizado</a:t>
            </a:r>
            <a:r>
              <a:rPr lang="es-ES_tradnl" sz="1200" dirty="0" smtClean="0"/>
              <a:t> (16% trabajadores en riesgo de pobreza)</a:t>
            </a:r>
          </a:p>
          <a:p>
            <a:r>
              <a:rPr lang="es-ES_tradnl" sz="1200" b="1" dirty="0" smtClean="0"/>
              <a:t>Protección social débil a personas en situación de dependencia</a:t>
            </a:r>
            <a:r>
              <a:rPr lang="es-ES_tradnl" sz="1200" dirty="0" smtClean="0"/>
              <a:t>, niños a cargo, prestación de ingresos mínimos</a:t>
            </a:r>
          </a:p>
          <a:p>
            <a:r>
              <a:rPr lang="es-ES_tradnl" sz="1200" b="1" dirty="0" smtClean="0"/>
              <a:t>Educación que no compensa las desigualdades </a:t>
            </a:r>
            <a:r>
              <a:rPr lang="es-ES_tradnl" sz="1200" dirty="0" smtClean="0"/>
              <a:t>(abandono escolar temprano 18,3%), no inclusiva</a:t>
            </a:r>
          </a:p>
          <a:p>
            <a:r>
              <a:rPr lang="es-ES_tradnl" sz="1200" b="1" dirty="0" smtClean="0"/>
              <a:t>La Sanidad ha de recuperar su carácter universal</a:t>
            </a:r>
          </a:p>
          <a:p>
            <a:r>
              <a:rPr lang="es-ES_tradnl" sz="1200" b="1" dirty="0" smtClean="0"/>
              <a:t>El derecho humano a la Vivienda no está garantizado </a:t>
            </a:r>
            <a:r>
              <a:rPr lang="es-ES_tradnl" sz="1200" dirty="0" smtClean="0"/>
              <a:t>(dificultades pago hipoteca o alquiler, desahucios, pobreza energética, chabolismo que persiste, personas sin hogar…)</a:t>
            </a:r>
          </a:p>
          <a:p>
            <a:endParaRPr lang="es-ES_tradnl" sz="1200" dirty="0" smtClean="0"/>
          </a:p>
          <a:p>
            <a:endParaRPr lang="es-ES_tradnl" sz="1200" dirty="0" smtClean="0"/>
          </a:p>
          <a:p>
            <a:endParaRPr lang="es-ES" sz="1200" dirty="0"/>
          </a:p>
        </p:txBody>
      </p:sp>
      <p:pic>
        <p:nvPicPr>
          <p:cNvPr id="3" name="2 Imagen" descr="ods.png"/>
          <p:cNvPicPr>
            <a:picLocks noChangeAspect="1"/>
          </p:cNvPicPr>
          <p:nvPr/>
        </p:nvPicPr>
        <p:blipFill rotWithShape="1">
          <a:blip r:embed="rId3" cstate="print"/>
          <a:srcRect t="19995" r="84930" b="54078"/>
          <a:stretch/>
        </p:blipFill>
        <p:spPr>
          <a:xfrm>
            <a:off x="1518282" y="1059576"/>
            <a:ext cx="1044013" cy="1152128"/>
          </a:xfrm>
          <a:prstGeom prst="rect">
            <a:avLst/>
          </a:prstGeom>
        </p:spPr>
      </p:pic>
      <p:pic>
        <p:nvPicPr>
          <p:cNvPr id="1026" name="Picture 2" descr="Resultado de imagen de imágenes ods uno por un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113082"/>
            <a:ext cx="1037808" cy="1037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4 Imagen" descr="ods.png"/>
          <p:cNvPicPr>
            <a:picLocks noChangeAspect="1"/>
          </p:cNvPicPr>
          <p:nvPr/>
        </p:nvPicPr>
        <p:blipFill rotWithShape="1">
          <a:blip r:embed="rId3" cstate="print"/>
          <a:srcRect l="33959" t="20691" r="50000" b="54571"/>
          <a:stretch/>
        </p:blipFill>
        <p:spPr>
          <a:xfrm>
            <a:off x="5061833" y="1116736"/>
            <a:ext cx="1049154" cy="1037808"/>
          </a:xfrm>
          <a:prstGeom prst="rect">
            <a:avLst/>
          </a:prstGeom>
        </p:spPr>
      </p:pic>
      <p:pic>
        <p:nvPicPr>
          <p:cNvPr id="6" name="5 Imagen" descr="ods.png"/>
          <p:cNvPicPr>
            <a:picLocks noChangeAspect="1"/>
          </p:cNvPicPr>
          <p:nvPr/>
        </p:nvPicPr>
        <p:blipFill rotWithShape="1">
          <a:blip r:embed="rId3" cstate="print"/>
          <a:srcRect l="50000" t="19995" r="33691" b="53746"/>
          <a:stretch/>
        </p:blipFill>
        <p:spPr>
          <a:xfrm>
            <a:off x="6588224" y="1052736"/>
            <a:ext cx="1121736" cy="1158501"/>
          </a:xfrm>
          <a:prstGeom prst="rect">
            <a:avLst/>
          </a:prstGeom>
        </p:spPr>
      </p:pic>
      <p:sp>
        <p:nvSpPr>
          <p:cNvPr id="8" name="3 Marcador de contenido"/>
          <p:cNvSpPr txBox="1">
            <a:spLocks/>
          </p:cNvSpPr>
          <p:nvPr/>
        </p:nvSpPr>
        <p:spPr>
          <a:xfrm>
            <a:off x="446856" y="5013176"/>
            <a:ext cx="8229600" cy="1656184"/>
          </a:xfrm>
          <a:prstGeom prst="rect">
            <a:avLst/>
          </a:prstGeom>
          <a:ln w="19050"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ES_tradnl" sz="1600" b="1" dirty="0" smtClean="0"/>
              <a:t>RECOMENDACIONES</a:t>
            </a:r>
          </a:p>
          <a:p>
            <a:r>
              <a:rPr lang="es-ES" sz="1200" dirty="0" smtClean="0"/>
              <a:t>1. </a:t>
            </a:r>
            <a:r>
              <a:rPr lang="es-ES" sz="1200" dirty="0"/>
              <a:t>Fortalecer la protección social a través de </a:t>
            </a:r>
            <a:r>
              <a:rPr lang="es-ES" sz="1200" b="1" dirty="0"/>
              <a:t>un sistema de garantía de ingresos mínimos</a:t>
            </a:r>
            <a:r>
              <a:rPr lang="es-ES" sz="1200" dirty="0"/>
              <a:t> configurado como derecho subjetivo, y de </a:t>
            </a:r>
            <a:r>
              <a:rPr lang="es-ES" sz="1200" b="1" dirty="0"/>
              <a:t>una prestación universal por niño y niña a cargo</a:t>
            </a:r>
            <a:r>
              <a:rPr lang="es-ES" sz="1200" dirty="0"/>
              <a:t>, así como de </a:t>
            </a:r>
            <a:r>
              <a:rPr lang="es-ES" sz="1200" b="1" dirty="0"/>
              <a:t>más recursos para la Ley de Dependencia</a:t>
            </a:r>
            <a:r>
              <a:rPr lang="es-ES" sz="1200" dirty="0"/>
              <a:t>. </a:t>
            </a:r>
          </a:p>
          <a:p>
            <a:r>
              <a:rPr lang="es-ES" sz="1200" dirty="0" smtClean="0"/>
              <a:t>2. </a:t>
            </a:r>
            <a:r>
              <a:rPr lang="es-ES" sz="1200" dirty="0"/>
              <a:t>Aumentar de la inversión pública e impulso de reformas legales para </a:t>
            </a:r>
            <a:r>
              <a:rPr lang="es-ES" sz="1200" b="1" dirty="0"/>
              <a:t>asegurar el acceso universal a la salud</a:t>
            </a:r>
            <a:r>
              <a:rPr lang="es-ES" sz="1200" dirty="0"/>
              <a:t>, a </a:t>
            </a:r>
            <a:r>
              <a:rPr lang="es-ES" sz="1200" b="1" dirty="0"/>
              <a:t>la vivienda digna</a:t>
            </a:r>
            <a:r>
              <a:rPr lang="es-ES" sz="1200" dirty="0"/>
              <a:t> y a </a:t>
            </a:r>
            <a:r>
              <a:rPr lang="es-ES" sz="1200" b="1" dirty="0"/>
              <a:t>una educación de calidad</a:t>
            </a:r>
            <a:r>
              <a:rPr lang="es-ES" sz="1200" dirty="0"/>
              <a:t> para todas las personas. </a:t>
            </a:r>
          </a:p>
          <a:p>
            <a:r>
              <a:rPr lang="es-ES" sz="1200" dirty="0" smtClean="0"/>
              <a:t>3. </a:t>
            </a:r>
            <a:r>
              <a:rPr lang="es-ES" sz="1200" dirty="0"/>
              <a:t>Acometer </a:t>
            </a:r>
            <a:r>
              <a:rPr lang="es-ES" sz="1200" b="1" dirty="0"/>
              <a:t>reformas de carácter estructural en el ámbito laboral y fiscal</a:t>
            </a:r>
            <a:r>
              <a:rPr lang="es-ES" sz="1200" dirty="0"/>
              <a:t>, que permitan mejorar la calidad del empleo y aumentar los recursos públicos disponibles para gasto social desde una lógica de </a:t>
            </a:r>
            <a:r>
              <a:rPr lang="es-ES" sz="1200" dirty="0" smtClean="0"/>
              <a:t>progresividad.</a:t>
            </a:r>
            <a:endParaRPr lang="es-ES_tradnl" sz="1200" dirty="0" smtClean="0"/>
          </a:p>
        </p:txBody>
      </p:sp>
    </p:spTree>
    <p:extLst>
      <p:ext uri="{BB962C8B-B14F-4D97-AF65-F5344CB8AC3E}">
        <p14:creationId xmlns:p14="http://schemas.microsoft.com/office/powerpoint/2010/main" val="1401808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DESAFÍO 2: </a:t>
            </a:r>
            <a:r>
              <a:rPr lang="es-ES_tradnl" b="1" dirty="0" smtClean="0">
                <a:solidFill>
                  <a:srgbClr val="C00000"/>
                </a:solidFill>
              </a:rPr>
              <a:t>Somos el planeta que habitamos</a:t>
            </a:r>
            <a:endParaRPr lang="es-ES" b="1" dirty="0">
              <a:solidFill>
                <a:srgbClr val="C00000"/>
              </a:solidFill>
            </a:endParaRPr>
          </a:p>
        </p:txBody>
      </p:sp>
      <p:pic>
        <p:nvPicPr>
          <p:cNvPr id="3074" name="Picture 2" descr="Imagen relacionad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348238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n relacionada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966" y="1349184"/>
            <a:ext cx="1152127" cy="115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Resultado de imagen de imágenes ods uno por uno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4743" y="1346311"/>
            <a:ext cx="1157871" cy="1157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 descr="ods.png"/>
          <p:cNvPicPr>
            <a:picLocks noChangeAspect="1"/>
          </p:cNvPicPr>
          <p:nvPr/>
        </p:nvPicPr>
        <p:blipFill rotWithShape="1">
          <a:blip r:embed="rId9" cstate="print"/>
          <a:srcRect l="34246" t="74890" r="51160"/>
          <a:stretch/>
        </p:blipFill>
        <p:spPr>
          <a:xfrm>
            <a:off x="7596337" y="1348239"/>
            <a:ext cx="1043990" cy="1152128"/>
          </a:xfrm>
          <a:prstGeom prst="rect">
            <a:avLst/>
          </a:prstGeom>
        </p:spPr>
      </p:pic>
      <p:pic>
        <p:nvPicPr>
          <p:cNvPr id="3080" name="Picture 8" descr="Resultado de imagen de imágenes ods uno por uno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3193" y="1348239"/>
            <a:ext cx="114615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Imagen relacionada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33" y="1340768"/>
            <a:ext cx="1206623" cy="120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Resultado de imagen de imagen ods 6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333" y="1349184"/>
            <a:ext cx="1191343" cy="1191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3 Marcador de contenido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2016224"/>
          </a:xfrm>
          <a:ln w="190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_tradnl" sz="1600" b="1" dirty="0" smtClean="0"/>
              <a:t>DIAGNÓSTICO</a:t>
            </a:r>
          </a:p>
          <a:p>
            <a:r>
              <a:rPr lang="es-ES_tradnl" sz="1200" b="1" dirty="0" smtClean="0"/>
              <a:t>Emisiones de CO2 18% más </a:t>
            </a:r>
            <a:r>
              <a:rPr lang="es-ES_tradnl" sz="1200" dirty="0" smtClean="0"/>
              <a:t>que en 1990</a:t>
            </a:r>
          </a:p>
          <a:p>
            <a:r>
              <a:rPr lang="es-ES_tradnl" sz="1200" b="1" dirty="0" smtClean="0"/>
              <a:t>España muy vulnerable al cambio climático</a:t>
            </a:r>
          </a:p>
          <a:p>
            <a:r>
              <a:rPr lang="es-ES_tradnl" sz="1200" b="1" dirty="0" smtClean="0"/>
              <a:t>Biodiversidad amenazada </a:t>
            </a:r>
            <a:r>
              <a:rPr lang="es-ES_tradnl" sz="1200" dirty="0" smtClean="0"/>
              <a:t>(producción agraria intensiva, abandono rural, uso transporte, energía y pesca insostenibles… sólo 10% de </a:t>
            </a:r>
            <a:r>
              <a:rPr lang="es-ES_tradnl" sz="1200" dirty="0" err="1" smtClean="0"/>
              <a:t>habitats</a:t>
            </a:r>
            <a:r>
              <a:rPr lang="es-ES_tradnl" sz="1200" dirty="0" smtClean="0"/>
              <a:t> y 20% de especies en buen estado de conservación)</a:t>
            </a:r>
          </a:p>
          <a:p>
            <a:r>
              <a:rPr lang="es-ES_tradnl" sz="1200" b="1" dirty="0" smtClean="0"/>
              <a:t>Gestión del agua</a:t>
            </a:r>
            <a:r>
              <a:rPr lang="es-ES_tradnl" sz="1200" dirty="0" smtClean="0"/>
              <a:t>: un reto (El estrés hídrico aumentará con el cambio climático. Abuso del regadío, contaminación del </a:t>
            </a:r>
            <a:r>
              <a:rPr lang="es-ES_tradnl" sz="1200" dirty="0" err="1" smtClean="0"/>
              <a:t>habitat</a:t>
            </a:r>
            <a:r>
              <a:rPr lang="es-ES_tradnl" sz="1200" dirty="0" smtClean="0"/>
              <a:t>, acuíferos en mal estado…)</a:t>
            </a:r>
          </a:p>
          <a:p>
            <a:r>
              <a:rPr lang="es-ES_tradnl" sz="1200" b="1" dirty="0" smtClean="0"/>
              <a:t>Modelo agrario, producción y distribución de alimentos insostenible </a:t>
            </a:r>
            <a:r>
              <a:rPr lang="es-ES_tradnl" sz="1200" dirty="0" smtClean="0"/>
              <a:t>(España el país europeo que más productos químicos utiliza, suelos con poca materia orgánica, el séptimo país europeo que más alimentos desperdicia…)</a:t>
            </a:r>
          </a:p>
          <a:p>
            <a:endParaRPr lang="es-ES_tradnl" sz="1200" dirty="0" smtClean="0"/>
          </a:p>
          <a:p>
            <a:endParaRPr lang="es-ES_tradnl" sz="1200" dirty="0" smtClean="0"/>
          </a:p>
          <a:p>
            <a:endParaRPr lang="es-ES" sz="1200" dirty="0"/>
          </a:p>
        </p:txBody>
      </p:sp>
      <p:sp>
        <p:nvSpPr>
          <p:cNvPr id="11" name="3 Marcador de contenido"/>
          <p:cNvSpPr txBox="1">
            <a:spLocks/>
          </p:cNvSpPr>
          <p:nvPr/>
        </p:nvSpPr>
        <p:spPr>
          <a:xfrm>
            <a:off x="467544" y="5157192"/>
            <a:ext cx="8229600" cy="1296144"/>
          </a:xfrm>
          <a:prstGeom prst="rect">
            <a:avLst/>
          </a:prstGeom>
          <a:ln w="19050">
            <a:solidFill>
              <a:srgbClr val="00B05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ES_tradnl" sz="1600" b="1" dirty="0" smtClean="0"/>
              <a:t>RECOMENDACIONES</a:t>
            </a:r>
          </a:p>
          <a:p>
            <a:r>
              <a:rPr lang="es-ES" sz="1200" dirty="0" smtClean="0"/>
              <a:t>1. </a:t>
            </a:r>
            <a:r>
              <a:rPr lang="es-ES" sz="1200" dirty="0"/>
              <a:t>Adoptar </a:t>
            </a:r>
            <a:r>
              <a:rPr lang="es-ES" sz="1200" b="1" dirty="0"/>
              <a:t>un Plan de Emergencia para detener la pérdida de la Biodiversidad</a:t>
            </a:r>
            <a:r>
              <a:rPr lang="es-ES" sz="1200" dirty="0"/>
              <a:t> en 2020 y aplicar </a:t>
            </a:r>
            <a:r>
              <a:rPr lang="es-ES" sz="1200" b="1" dirty="0"/>
              <a:t>una Ley de Aguas</a:t>
            </a:r>
            <a:r>
              <a:rPr lang="es-ES" sz="1200" dirty="0"/>
              <a:t> </a:t>
            </a:r>
            <a:r>
              <a:rPr lang="es-ES" sz="1200" dirty="0" smtClean="0"/>
              <a:t>reformada;</a:t>
            </a:r>
          </a:p>
          <a:p>
            <a:r>
              <a:rPr lang="es-ES" sz="1200" dirty="0" smtClean="0"/>
              <a:t>2. </a:t>
            </a:r>
            <a:r>
              <a:rPr lang="es-ES" sz="1200" b="1" dirty="0"/>
              <a:t>Promover sistemas alimentarios sostenibles</a:t>
            </a:r>
            <a:r>
              <a:rPr lang="es-ES" sz="1200" dirty="0"/>
              <a:t>, incluyendo la producción y consumo de alimentos respetuosa con el medio ambiente; </a:t>
            </a:r>
          </a:p>
          <a:p>
            <a:r>
              <a:rPr lang="es-ES" sz="1200" dirty="0" smtClean="0"/>
              <a:t>3. </a:t>
            </a:r>
            <a:r>
              <a:rPr lang="es-ES" sz="1200" dirty="0"/>
              <a:t>Elaborar </a:t>
            </a:r>
            <a:r>
              <a:rPr lang="es-ES" sz="1200" b="1" dirty="0"/>
              <a:t>una Ley de Cambio Climático y Transición Energética</a:t>
            </a:r>
            <a:r>
              <a:rPr lang="es-ES" sz="1200" dirty="0"/>
              <a:t>.</a:t>
            </a:r>
            <a:endParaRPr lang="es-ES_tradnl" sz="1200" dirty="0" smtClean="0"/>
          </a:p>
          <a:p>
            <a:endParaRPr lang="es-ES_tradnl" sz="1200" dirty="0" smtClean="0"/>
          </a:p>
          <a:p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452409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DESAFÍO 3: </a:t>
            </a:r>
            <a:r>
              <a:rPr lang="es-ES_tradnl" b="1" dirty="0" smtClean="0">
                <a:solidFill>
                  <a:srgbClr val="C00000"/>
                </a:solidFill>
              </a:rPr>
              <a:t>Vidas libres de violencias en una democracia inclusiva</a:t>
            </a:r>
            <a:endParaRPr lang="es-ES" b="1" dirty="0">
              <a:solidFill>
                <a:srgbClr val="C00000"/>
              </a:solidFill>
            </a:endParaRPr>
          </a:p>
        </p:txBody>
      </p:sp>
      <p:pic>
        <p:nvPicPr>
          <p:cNvPr id="4" name="3 Imagen" descr="ods.png"/>
          <p:cNvPicPr>
            <a:picLocks noChangeAspect="1"/>
          </p:cNvPicPr>
          <p:nvPr/>
        </p:nvPicPr>
        <p:blipFill rotWithShape="1">
          <a:blip r:embed="rId3" cstate="print"/>
          <a:srcRect l="67375" t="19995" r="16313" b="53798"/>
          <a:stretch/>
        </p:blipFill>
        <p:spPr>
          <a:xfrm>
            <a:off x="899592" y="1196752"/>
            <a:ext cx="1194058" cy="1230470"/>
          </a:xfrm>
          <a:prstGeom prst="rect">
            <a:avLst/>
          </a:prstGeom>
        </p:spPr>
      </p:pic>
      <p:sp>
        <p:nvSpPr>
          <p:cNvPr id="5" name="AutoShape 2" descr="Resultado de imagen de imágenes ods uno por uno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6" name="AutoShape 4" descr="Resultado de imagen de imágenes ods uno por uno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054" name="Picture 6" descr="Resultado de imagen de imágenes ods uno por un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5466" y="1268760"/>
            <a:ext cx="1158462" cy="1158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n relacionada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48875"/>
            <a:ext cx="1178347" cy="1178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Resultado de imagen de imagen ods 16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796" y="1248875"/>
            <a:ext cx="1178347" cy="1178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3 Marcador de contenido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2304256"/>
          </a:xfrm>
          <a:ln w="1905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_tradnl" sz="1600" b="1" dirty="0" smtClean="0"/>
              <a:t>DIAGNÓSTICO</a:t>
            </a:r>
          </a:p>
          <a:p>
            <a:r>
              <a:rPr lang="es-ES_tradnl" sz="1200" b="1" dirty="0" smtClean="0"/>
              <a:t>Violencia de género</a:t>
            </a:r>
            <a:r>
              <a:rPr lang="es-ES_tradnl" sz="1200" dirty="0" smtClean="0"/>
              <a:t>: Desde 2003 a 2018, 937 mujeres y 25 niños y niñas asesinadas. (Trabas en el sistema judicial, desprotección de las víctimas de violencia sexual…)</a:t>
            </a:r>
          </a:p>
          <a:p>
            <a:r>
              <a:rPr lang="es-ES_tradnl" sz="1200" b="1" dirty="0" smtClean="0"/>
              <a:t>Trata de seres humanos</a:t>
            </a:r>
            <a:r>
              <a:rPr lang="es-ES_tradnl" sz="1200" dirty="0" smtClean="0"/>
              <a:t>: explotación sexual, laboral, matrimonios forzados… (lugares de mayor vulnerabilidad: fronteras, los CIE, víctimas por debajo de fines de control migratorio)</a:t>
            </a:r>
          </a:p>
          <a:p>
            <a:r>
              <a:rPr lang="es-ES_tradnl" sz="1200" b="1" dirty="0" smtClean="0"/>
              <a:t>Infancias con violencia</a:t>
            </a:r>
            <a:r>
              <a:rPr lang="es-ES_tradnl" sz="1200" dirty="0" smtClean="0"/>
              <a:t>: 37 niños y niñas sufren violencia cada día</a:t>
            </a:r>
          </a:p>
          <a:p>
            <a:r>
              <a:rPr lang="es-ES_tradnl" sz="1200" b="1" dirty="0" smtClean="0"/>
              <a:t>Violencia racial y/o étnica</a:t>
            </a:r>
            <a:r>
              <a:rPr lang="es-ES_tradnl" sz="1200" dirty="0" smtClean="0"/>
              <a:t>. Discursos y prácticas hostiles orientados a la violencia</a:t>
            </a:r>
          </a:p>
          <a:p>
            <a:r>
              <a:rPr lang="es-ES_tradnl" sz="1200" b="1" dirty="0" smtClean="0"/>
              <a:t>Vidas migrantes inseguras</a:t>
            </a:r>
            <a:r>
              <a:rPr lang="es-ES_tradnl" sz="1200" dirty="0" smtClean="0"/>
              <a:t>: dificultades y retrasos en procesos de asilo, devoluciones “en caliente”, menores no acompañados, desproporcionado internamiento en los CIE, 400.000 personas a la espera de nacionalidad por retrasos</a:t>
            </a:r>
          </a:p>
          <a:p>
            <a:r>
              <a:rPr lang="es-ES_tradnl" sz="1200" b="1" dirty="0" smtClean="0"/>
              <a:t>No hay democracia posible con miedo y amenazas</a:t>
            </a:r>
            <a:r>
              <a:rPr lang="es-ES_tradnl" sz="1200" dirty="0" smtClean="0"/>
              <a:t>: Ley Mordaza (25.000 sanciones), criminalización de la pobreza en el espacio público, personas sin hogar, venta ambulante…</a:t>
            </a:r>
          </a:p>
          <a:p>
            <a:endParaRPr lang="es-ES_tradnl" sz="1200" dirty="0" smtClean="0"/>
          </a:p>
          <a:p>
            <a:endParaRPr lang="es-ES_tradnl" sz="1200" dirty="0" smtClean="0"/>
          </a:p>
          <a:p>
            <a:endParaRPr lang="es-ES" sz="1200" dirty="0"/>
          </a:p>
        </p:txBody>
      </p:sp>
      <p:sp>
        <p:nvSpPr>
          <p:cNvPr id="12" name="3 Marcador de contenido"/>
          <p:cNvSpPr txBox="1">
            <a:spLocks/>
          </p:cNvSpPr>
          <p:nvPr/>
        </p:nvSpPr>
        <p:spPr>
          <a:xfrm>
            <a:off x="467544" y="5157192"/>
            <a:ext cx="8229600" cy="1584176"/>
          </a:xfrm>
          <a:prstGeom prst="rect">
            <a:avLst/>
          </a:prstGeom>
          <a:ln w="19050">
            <a:solidFill>
              <a:srgbClr val="00B05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ES_tradnl" sz="1600" b="1" dirty="0" smtClean="0"/>
              <a:t>RECOMENDACIONES</a:t>
            </a:r>
            <a:r>
              <a:rPr lang="es-ES" sz="1200" dirty="0" smtClean="0"/>
              <a:t> </a:t>
            </a:r>
            <a:endParaRPr lang="es-ES" sz="1200" dirty="0"/>
          </a:p>
          <a:p>
            <a:r>
              <a:rPr lang="es-ES" sz="1200" dirty="0" smtClean="0"/>
              <a:t>1. </a:t>
            </a:r>
            <a:r>
              <a:rPr lang="es-ES" sz="1200" b="1" dirty="0" smtClean="0"/>
              <a:t>Reformar </a:t>
            </a:r>
            <a:r>
              <a:rPr lang="es-ES" sz="1200" b="1" dirty="0"/>
              <a:t>la Ley Integral contra la Violencia de Género </a:t>
            </a:r>
            <a:r>
              <a:rPr lang="es-ES" sz="1200" dirty="0" smtClean="0"/>
              <a:t>adecuándola </a:t>
            </a:r>
            <a:r>
              <a:rPr lang="es-ES" sz="1200" dirty="0"/>
              <a:t>al Convenio de Estambul</a:t>
            </a:r>
            <a:r>
              <a:rPr lang="es-ES" sz="1200" dirty="0" smtClean="0"/>
              <a:t>. </a:t>
            </a:r>
          </a:p>
          <a:p>
            <a:r>
              <a:rPr lang="es-ES" sz="1200" dirty="0" smtClean="0"/>
              <a:t>2. Adoptar </a:t>
            </a:r>
            <a:r>
              <a:rPr lang="es-ES" sz="1200" dirty="0"/>
              <a:t>una </a:t>
            </a:r>
            <a:r>
              <a:rPr lang="es-ES" sz="1200" b="1" dirty="0"/>
              <a:t>Ley Integral de Violencias contra la Infancia</a:t>
            </a:r>
            <a:r>
              <a:rPr lang="es-ES" sz="1200" dirty="0"/>
              <a:t>; </a:t>
            </a:r>
          </a:p>
          <a:p>
            <a:r>
              <a:rPr lang="es-ES" sz="1200" dirty="0" smtClean="0"/>
              <a:t>3. </a:t>
            </a:r>
            <a:r>
              <a:rPr lang="es-ES" sz="1200" b="1" dirty="0" smtClean="0"/>
              <a:t>Modificar </a:t>
            </a:r>
            <a:r>
              <a:rPr lang="es-ES" sz="1200" b="1" dirty="0"/>
              <a:t>la Ley de Extranjería </a:t>
            </a:r>
            <a:r>
              <a:rPr lang="es-ES" sz="1200" dirty="0"/>
              <a:t>para evitar la irregularidad sobrevenida, garantizar la asistencia sanitaria y los derechos de la infancia de todas las </a:t>
            </a:r>
            <a:r>
              <a:rPr lang="es-ES" sz="1200" dirty="0" smtClean="0"/>
              <a:t>personas</a:t>
            </a:r>
          </a:p>
          <a:p>
            <a:r>
              <a:rPr lang="es-ES" sz="1200" dirty="0" smtClean="0"/>
              <a:t>4. </a:t>
            </a:r>
            <a:r>
              <a:rPr lang="es-ES" sz="1200" b="1" dirty="0" smtClean="0"/>
              <a:t>Derogar </a:t>
            </a:r>
            <a:r>
              <a:rPr lang="es-ES" sz="1200" b="1" dirty="0"/>
              <a:t>la Ley Mordaza </a:t>
            </a:r>
            <a:r>
              <a:rPr lang="es-ES" sz="1200" dirty="0"/>
              <a:t>para garantizar un espacio público civil seguro para la participación </a:t>
            </a:r>
            <a:r>
              <a:rPr lang="es-ES" sz="1200" dirty="0" smtClean="0"/>
              <a:t>ciudadana;</a:t>
            </a:r>
          </a:p>
          <a:p>
            <a:r>
              <a:rPr lang="es-ES" sz="1200" dirty="0" smtClean="0"/>
              <a:t>5. </a:t>
            </a:r>
            <a:r>
              <a:rPr lang="es-ES" sz="1200" dirty="0"/>
              <a:t>Adoptar una </a:t>
            </a:r>
            <a:r>
              <a:rPr lang="es-ES" sz="1200" b="1" dirty="0"/>
              <a:t>Ley Integral contra la Trata de Seres Humanos</a:t>
            </a:r>
            <a:endParaRPr lang="es-ES_tradnl" sz="1200" b="1" dirty="0" smtClean="0"/>
          </a:p>
          <a:p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10256876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15340</TotalTime>
  <Words>1275</Words>
  <Application>Microsoft Office PowerPoint</Application>
  <PresentationFormat>Presentación en pantalla (4:3)</PresentationFormat>
  <Paragraphs>99</Paragraphs>
  <Slides>12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Tema de Office</vt:lpstr>
      <vt:lpstr>Estrategias para el cumplimiento de los ODS y prioridades para el Tercer Sector</vt:lpstr>
      <vt:lpstr>PLATAFORMA FUTURO EN COMÚN (FeC)</vt:lpstr>
      <vt:lpstr>Estrategia de trabajo FeC</vt:lpstr>
      <vt:lpstr>Sistema de Gobernanza Observatorio ODS</vt:lpstr>
      <vt:lpstr>Presentación de PowerPoint</vt:lpstr>
      <vt:lpstr>Presentación de PowerPoint</vt:lpstr>
      <vt:lpstr>DESAFÍO 1: No dejar a nadie atrás</vt:lpstr>
      <vt:lpstr>DESAFÍO 2: Somos el planeta que habitamos</vt:lpstr>
      <vt:lpstr>DESAFÍO 3: Vidas libres de violencias en una democracia inclusiva</vt:lpstr>
      <vt:lpstr>DESAFÍO 4: Una interdependencia global: nuestro papel en el mundo </vt:lpstr>
      <vt:lpstr>Otras recomendaciones clave</vt:lpstr>
      <vt:lpstr>Retos para la POAS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Juanjo</dc:creator>
  <cp:lastModifiedBy>Carolina CFD. Fernández Díez</cp:lastModifiedBy>
  <cp:revision>37</cp:revision>
  <dcterms:created xsi:type="dcterms:W3CDTF">2019-02-04T11:19:19Z</dcterms:created>
  <dcterms:modified xsi:type="dcterms:W3CDTF">2019-04-29T12:24:13Z</dcterms:modified>
</cp:coreProperties>
</file>