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303" r:id="rId3"/>
    <p:sldId id="307" r:id="rId4"/>
    <p:sldId id="311" r:id="rId5"/>
    <p:sldId id="317" r:id="rId6"/>
    <p:sldId id="316" r:id="rId7"/>
    <p:sldId id="309" r:id="rId8"/>
    <p:sldId id="314" r:id="rId9"/>
    <p:sldId id="310" r:id="rId10"/>
    <p:sldId id="299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E5A8322-2D64-4412-92CA-B7A35A97487D}">
          <p14:sldIdLst>
            <p14:sldId id="273"/>
            <p14:sldId id="303"/>
            <p14:sldId id="307"/>
            <p14:sldId id="311"/>
            <p14:sldId id="317"/>
            <p14:sldId id="316"/>
            <p14:sldId id="309"/>
            <p14:sldId id="314"/>
            <p14:sldId id="310"/>
            <p14:sldId id="299"/>
          </p14:sldIdLst>
        </p14:section>
        <p14:section name="Sección sin título" id="{9B6C8339-974D-4FB8-A326-1CB868D1F65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A12"/>
    <a:srgbClr val="648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>
      <p:cViewPr>
        <p:scale>
          <a:sx n="80" d="100"/>
          <a:sy n="80" d="100"/>
        </p:scale>
        <p:origin x="754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AC5F2-D844-4AC0-820D-47E5221446DD}" type="datetimeFigureOut">
              <a:rPr lang="es-ES" smtClean="0"/>
              <a:t>23/04/2019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3F5B2-B611-4036-B460-FE65784FB2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27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F5B2-B611-4036-B460-FE65784FB28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28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F5B2-B611-4036-B460-FE65784FB28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68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F5B2-B611-4036-B460-FE65784FB28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5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F5B2-B611-4036-B460-FE65784FB28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57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F5B2-B611-4036-B460-FE65784FB28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80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F5B2-B611-4036-B460-FE65784FB28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36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F5B2-B611-4036-B460-FE65784FB28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3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F5B2-B611-4036-B460-FE65784FB28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016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F5B2-B611-4036-B460-FE65784FB28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67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F40-0020-4520-84D1-585DF6D953E5}" type="datetime1">
              <a:rPr lang="es-ES" smtClean="0"/>
              <a:t>23/04/2019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519" y="-2199"/>
            <a:ext cx="2401563" cy="11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7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91E7-FEC8-4044-8A6C-E94C6D8A16E4}" type="datetime1">
              <a:rPr lang="es-ES" smtClean="0"/>
              <a:t>23/04/2019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5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781F-0280-427C-8699-038412AE4CF0}" type="datetime1">
              <a:rPr lang="es-ES" smtClean="0"/>
              <a:t>23/04/2019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98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79509" y="1633019"/>
            <a:ext cx="10972800" cy="45259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78B3-6B06-4B38-90CF-81BC2DF9C075}" type="datetime1">
              <a:rPr lang="es-ES" smtClean="0"/>
              <a:t>23/04/2019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44624"/>
            <a:ext cx="1728192" cy="92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4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799C-AD54-4761-80A8-05D2F00D43C8}" type="datetime1">
              <a:rPr lang="es-ES" smtClean="0"/>
              <a:t>23/04/2019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62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C3EE-0D66-4C16-843F-86AA5B15C15F}" type="datetime1">
              <a:rPr lang="es-ES" smtClean="0"/>
              <a:t>23/04/2019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6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084-368B-4A02-9559-91B0EF3953D1}" type="datetime1">
              <a:rPr lang="es-ES" smtClean="0"/>
              <a:t>23/04/2019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40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8424-F3ED-4651-BC15-01E881F1234C}" type="datetime1">
              <a:rPr lang="es-ES" smtClean="0"/>
              <a:t>23/04/2019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23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F1F9-4D59-4383-BF4B-27B26EFC32EB}" type="datetime1">
              <a:rPr lang="es-ES" smtClean="0"/>
              <a:t>23/04/2019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10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AABF-D968-48BC-B8B8-B5895F0AA28D}" type="datetime1">
              <a:rPr lang="es-ES" smtClean="0"/>
              <a:t>23/04/2019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65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2615-3E2A-4388-933B-512C097E49CD}" type="datetime1">
              <a:rPr lang="es-ES" smtClean="0"/>
              <a:t>23/04/2019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25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8A33C-E364-4464-9A52-457E72FCD3CB}" type="datetime1">
              <a:rPr lang="es-ES" smtClean="0"/>
              <a:t>23/04/2019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F1B1-9730-46B3-AB40-BF8A454FDCF5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594"/>
            <a:ext cx="112785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futuroencomun.net/grupos-de-trabajo/#od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tif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taformatercersector.es/sites/default/files/Programa%20impulso%20Agenda%202030.pdf" TargetMode="External"/><Relationship Id="rId3" Type="http://schemas.openxmlformats.org/officeDocument/2006/relationships/image" Target="../media/image7.tiff"/><Relationship Id="rId7" Type="http://schemas.openxmlformats.org/officeDocument/2006/relationships/hyperlink" Target="https://www.plataformaong.org/noticias/1761/presentacion-informe-de-la-agenda-de-desarrollo-sostenible-una-mirada-desde-la-sociedad-civi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lataformaong.org/noticias/1902/la-plataforma-de-ong-de-accion-de-accion-social-se-integra-en-el-consejo-asesor-de-desarrollo-sostenible" TargetMode="External"/><Relationship Id="rId5" Type="http://schemas.openxmlformats.org/officeDocument/2006/relationships/hyperlink" Target="https://www.plataformaong.org/noticias/1768/plataforma-ong-accion-social-informe-sociedad-civil-agenda-2030-ods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468544" cy="685800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1</a:t>
            </a:fld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10595992" y="5738732"/>
            <a:ext cx="1388206" cy="462461"/>
            <a:chOff x="1187624" y="6080362"/>
            <a:chExt cx="1924047" cy="62580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427" y="6312921"/>
              <a:ext cx="1824244" cy="393246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1187624" y="6080362"/>
              <a:ext cx="1820092" cy="29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/>
                <a:t>Financiado por:</a:t>
              </a: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7166670" y="234717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/>
              <a:t>III PETSAS y ODS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6950" y="3140968"/>
            <a:ext cx="249348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10</a:t>
            </a:fld>
            <a:endParaRPr lang="es-E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31704" y="2636912"/>
            <a:ext cx="5460561" cy="885825"/>
          </a:xfrm>
        </p:spPr>
        <p:txBody>
          <a:bodyPr>
            <a:noAutofit/>
          </a:bodyPr>
          <a:lstStyle/>
          <a:p>
            <a:r>
              <a:rPr lang="es-ES" sz="6600" dirty="0"/>
              <a:t>¡¡ Gracias ¡¡</a:t>
            </a:r>
            <a:endParaRPr lang="es-ES" sz="7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23992" y="5289942"/>
            <a:ext cx="4536504" cy="106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200" dirty="0"/>
              <a:t>Persona de contacto: </a:t>
            </a:r>
          </a:p>
          <a:p>
            <a:pPr algn="l"/>
            <a:r>
              <a:rPr lang="es-ES" sz="2200" dirty="0"/>
              <a:t>	Óscar D. Perea</a:t>
            </a:r>
          </a:p>
          <a:p>
            <a:pPr algn="l"/>
            <a:r>
              <a:rPr lang="es-ES" sz="2200" dirty="0"/>
              <a:t>	</a:t>
            </a:r>
            <a:r>
              <a:rPr lang="es-ES" sz="2000" dirty="0"/>
              <a:t>programas@plataformaong.org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127448" y="6067792"/>
            <a:ext cx="1896252" cy="655172"/>
            <a:chOff x="1187624" y="6080362"/>
            <a:chExt cx="1896252" cy="65517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342289"/>
              <a:ext cx="1824244" cy="393245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1187624" y="6080362"/>
              <a:ext cx="1820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Financiado por: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19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2</a:t>
            </a:fld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7536160" y="6066303"/>
            <a:ext cx="1896252" cy="655172"/>
            <a:chOff x="1187624" y="6080362"/>
            <a:chExt cx="1896252" cy="65517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342289"/>
              <a:ext cx="1824244" cy="39324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1187624" y="6080362"/>
              <a:ext cx="1820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Financiado por:</a:t>
              </a:r>
            </a:p>
          </p:txBody>
        </p:sp>
      </p:grp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2135560" y="1916832"/>
            <a:ext cx="9243490" cy="3600400"/>
          </a:xfrm>
        </p:spPr>
        <p:txBody>
          <a:bodyPr>
            <a:noAutofit/>
          </a:bodyPr>
          <a:lstStyle/>
          <a:p>
            <a:pPr lvl="0"/>
            <a:r>
              <a:rPr lang="es-ES" sz="2400" dirty="0"/>
              <a:t>Existencia de un conocimiento previo de los ODS</a:t>
            </a:r>
          </a:p>
          <a:p>
            <a:pPr lvl="1"/>
            <a:r>
              <a:rPr lang="es-ES" sz="2400" dirty="0" smtClean="0"/>
              <a:t>Futuro en Común (</a:t>
            </a:r>
            <a:r>
              <a:rPr lang="es-ES" sz="2400" dirty="0" smtClean="0">
                <a:hlinkClick r:id="rId4"/>
              </a:rPr>
              <a:t>Observatorio de ODS</a:t>
            </a:r>
            <a:r>
              <a:rPr lang="es-ES" sz="2400" dirty="0" smtClean="0"/>
              <a:t>)</a:t>
            </a:r>
            <a:endParaRPr lang="es-ES" sz="2400" dirty="0"/>
          </a:p>
          <a:p>
            <a:pPr lvl="1"/>
            <a:r>
              <a:rPr lang="es-ES" sz="2400" dirty="0"/>
              <a:t>Consejo de Desarrollo </a:t>
            </a:r>
            <a:r>
              <a:rPr lang="es-ES" sz="2400" dirty="0" smtClean="0"/>
              <a:t>Sostenible (14 vocalías del Tercer Sector) </a:t>
            </a:r>
            <a:endParaRPr lang="es-ES" sz="2400" dirty="0"/>
          </a:p>
          <a:p>
            <a:pPr marL="457200" lvl="1" indent="0">
              <a:buNone/>
            </a:pPr>
            <a:endParaRPr lang="es-ES" sz="2400" dirty="0"/>
          </a:p>
          <a:p>
            <a:pPr lvl="0"/>
            <a:r>
              <a:rPr lang="es-ES" sz="2400" dirty="0"/>
              <a:t>Sensibilización</a:t>
            </a:r>
          </a:p>
          <a:p>
            <a:pPr lvl="1"/>
            <a:r>
              <a:rPr lang="es-ES" sz="2400" dirty="0"/>
              <a:t>Acto de impulso a la Agenda 2030 y a los ODS en España. ¿Qué falta por hacer</a:t>
            </a:r>
            <a:r>
              <a:rPr lang="es-ES" sz="2400" dirty="0" smtClean="0"/>
              <a:t>?”</a:t>
            </a:r>
            <a:endParaRPr lang="es-ES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2046" y="96766"/>
            <a:ext cx="5939885" cy="862973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/>
              <a:t>Entendiendo </a:t>
            </a:r>
            <a:r>
              <a:rPr lang="es-ES" sz="4000" dirty="0"/>
              <a:t>los ODS</a:t>
            </a:r>
          </a:p>
        </p:txBody>
      </p:sp>
      <p:pic>
        <p:nvPicPr>
          <p:cNvPr id="9" name="Imagen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44624"/>
            <a:ext cx="1296144" cy="967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1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3</a:t>
            </a:fld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1199456" y="6028765"/>
            <a:ext cx="1896252" cy="655172"/>
            <a:chOff x="1187624" y="6080362"/>
            <a:chExt cx="1896252" cy="65517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342289"/>
              <a:ext cx="1824244" cy="39324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1187624" y="6080362"/>
              <a:ext cx="1820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Financiado por: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9616" y="117755"/>
            <a:ext cx="5939885" cy="862973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/>
              <a:t>Definiendo </a:t>
            </a:r>
            <a:r>
              <a:rPr lang="es-ES" sz="4000" dirty="0"/>
              <a:t>Prioridades</a:t>
            </a:r>
          </a:p>
        </p:txBody>
      </p:sp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77610"/>
            <a:ext cx="1224136" cy="903118"/>
          </a:xfrm>
          <a:prstGeom prst="rect">
            <a:avLst/>
          </a:prstGeom>
          <a:noFill/>
        </p:spPr>
      </p:pic>
      <p:sp>
        <p:nvSpPr>
          <p:cNvPr id="12" name="Rectángulo 11"/>
          <p:cNvSpPr/>
          <p:nvPr/>
        </p:nvSpPr>
        <p:spPr>
          <a:xfrm>
            <a:off x="2501677" y="1549134"/>
            <a:ext cx="9080723" cy="445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Agrupación de los </a:t>
            </a:r>
            <a:r>
              <a:rPr lang="es-E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17 ODS en tres diferentes niveles en función del grado de contribución de la estrategia del Tercer Sector de Acción Social en los </a:t>
            </a:r>
            <a:r>
              <a:rPr lang="es-E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mismos</a:t>
            </a:r>
            <a:r>
              <a:rPr lang="es-ES" sz="2400" dirty="0" smtClean="0">
                <a:latin typeface="Raleway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2400" dirty="0">
              <a:latin typeface="Ralew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2400" dirty="0" smtClean="0">
              <a:latin typeface="Ralew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Establecer </a:t>
            </a:r>
            <a:r>
              <a:rPr lang="es-ES" sz="2400" dirty="0"/>
              <a:t>a que ODS vamos a contribuir con la Implementación del III PETSAS (cruce de los 17 ODS con los 66 indicadores de seguimiento del III PETSAS)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Adaptación de los indicadores identificados para hacer seguimiento (se realizaría al mismo tiempo que el seguimiento del III PETSAS)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699181" y="2276872"/>
            <a:ext cx="2880320" cy="13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Esenciales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Fundamentales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Básicos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241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4</a:t>
            </a:fld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1127448" y="6086196"/>
            <a:ext cx="1896252" cy="655172"/>
            <a:chOff x="1187624" y="6080362"/>
            <a:chExt cx="1896252" cy="65517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342289"/>
              <a:ext cx="1824244" cy="39324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1187624" y="6080362"/>
              <a:ext cx="1820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Financiado por: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9616" y="117755"/>
            <a:ext cx="5939885" cy="862973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/>
              <a:t>Definiendo </a:t>
            </a:r>
            <a:r>
              <a:rPr lang="es-ES" sz="4000" dirty="0"/>
              <a:t>Prioridades</a:t>
            </a:r>
          </a:p>
        </p:txBody>
      </p:sp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77610"/>
            <a:ext cx="1224136" cy="903118"/>
          </a:xfrm>
          <a:prstGeom prst="rect">
            <a:avLst/>
          </a:prstGeom>
          <a:noFill/>
        </p:spPr>
      </p:pic>
      <p:grpSp>
        <p:nvGrpSpPr>
          <p:cNvPr id="55" name="Grupo 54"/>
          <p:cNvGrpSpPr/>
          <p:nvPr/>
        </p:nvGrpSpPr>
        <p:grpSpPr>
          <a:xfrm>
            <a:off x="-600744" y="1124744"/>
            <a:ext cx="11981357" cy="2016224"/>
            <a:chOff x="-398956" y="1268760"/>
            <a:chExt cx="11981357" cy="2016224"/>
          </a:xfrm>
        </p:grpSpPr>
        <p:sp>
          <p:nvSpPr>
            <p:cNvPr id="10" name="Rectángulo 9"/>
            <p:cNvSpPr/>
            <p:nvPr/>
          </p:nvSpPr>
          <p:spPr>
            <a:xfrm>
              <a:off x="1436243" y="1268760"/>
              <a:ext cx="10146158" cy="20162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-398956" y="1277731"/>
              <a:ext cx="57891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dirty="0" smtClean="0">
                  <a:solidFill>
                    <a:srgbClr val="0070C0"/>
                  </a:solidFill>
                </a:rPr>
                <a:t>ESENCIALES</a:t>
              </a:r>
              <a:endParaRPr lang="es-ES" sz="3000" dirty="0">
                <a:solidFill>
                  <a:srgbClr val="0070C0"/>
                </a:solidFill>
              </a:endParaRP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46590" y="1793198"/>
              <a:ext cx="1358182" cy="1401347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3502" y="1793198"/>
              <a:ext cx="1376141" cy="1403351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51697" y="1811788"/>
              <a:ext cx="1357941" cy="141088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011" y="1823320"/>
              <a:ext cx="1346828" cy="1373229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044" y="1823321"/>
              <a:ext cx="1358182" cy="138224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208" y="1823884"/>
              <a:ext cx="1367814" cy="138168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95772" y="1816749"/>
              <a:ext cx="1374859" cy="1407275"/>
            </a:xfrm>
            <a:prstGeom prst="rect">
              <a:avLst/>
            </a:prstGeom>
          </p:spPr>
        </p:pic>
      </p:grpSp>
      <p:pic>
        <p:nvPicPr>
          <p:cNvPr id="56" name="Imagen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898" y="3149939"/>
            <a:ext cx="6702529" cy="1819177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11986" y="4930699"/>
            <a:ext cx="6681795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5</a:t>
            </a:fld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1199456" y="6028765"/>
            <a:ext cx="1896252" cy="655172"/>
            <a:chOff x="1187624" y="6080362"/>
            <a:chExt cx="1896252" cy="65517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342289"/>
              <a:ext cx="1824244" cy="39324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1187624" y="6080362"/>
              <a:ext cx="1820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Financiado por: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9616" y="117755"/>
            <a:ext cx="5939885" cy="862973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/>
              <a:t>Definiendo </a:t>
            </a:r>
            <a:r>
              <a:rPr lang="es-ES" sz="4000" dirty="0"/>
              <a:t>Prioridades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07" y="878511"/>
            <a:ext cx="4843210" cy="54778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217" y="1124744"/>
            <a:ext cx="4642094" cy="4517528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77610"/>
            <a:ext cx="1224136" cy="903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4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6</a:t>
            </a:fld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1199456" y="6076602"/>
            <a:ext cx="1896252" cy="655172"/>
            <a:chOff x="1187624" y="6080362"/>
            <a:chExt cx="1896252" cy="65517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342289"/>
              <a:ext cx="1824244" cy="39324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1187624" y="6080362"/>
              <a:ext cx="1820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Financiado por: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3592" y="44624"/>
            <a:ext cx="5939885" cy="862973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/>
              <a:t>Estableciendo </a:t>
            </a:r>
            <a:r>
              <a:rPr lang="es-ES" sz="4000" dirty="0"/>
              <a:t>Objetivos</a:t>
            </a:r>
          </a:p>
        </p:txBody>
      </p:sp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72008"/>
            <a:ext cx="1259632" cy="908720"/>
          </a:xfrm>
          <a:prstGeom prst="rect">
            <a:avLst/>
          </a:prstGeom>
          <a:noFill/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b="6425"/>
          <a:stretch/>
        </p:blipFill>
        <p:spPr>
          <a:xfrm>
            <a:off x="1271464" y="1268138"/>
            <a:ext cx="5184576" cy="45698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056" y="1536512"/>
            <a:ext cx="5328592" cy="403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7</a:t>
            </a:fld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1127448" y="6066304"/>
            <a:ext cx="1896252" cy="655172"/>
            <a:chOff x="1187624" y="6080362"/>
            <a:chExt cx="1896252" cy="65517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342289"/>
              <a:ext cx="1824244" cy="39324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1187624" y="6080362"/>
              <a:ext cx="1820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Financiado por: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1624" y="147884"/>
            <a:ext cx="5939885" cy="862973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/>
              <a:t>Integrando</a:t>
            </a:r>
            <a:endParaRPr lang="es-ES" sz="4000" dirty="0"/>
          </a:p>
        </p:txBody>
      </p:sp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85535"/>
            <a:ext cx="1259632" cy="908720"/>
          </a:xfrm>
          <a:prstGeom prst="rect">
            <a:avLst/>
          </a:prstGeom>
          <a:noFill/>
        </p:spPr>
      </p:pic>
      <p:sp>
        <p:nvSpPr>
          <p:cNvPr id="13" name="Rectángulo 12"/>
          <p:cNvSpPr/>
          <p:nvPr/>
        </p:nvSpPr>
        <p:spPr>
          <a:xfrm>
            <a:off x="2736304" y="1196752"/>
            <a:ext cx="90483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Integrar de forma transversal los ODS en la </a:t>
            </a:r>
            <a:r>
              <a:rPr lang="es-ES" sz="2400" b="1" dirty="0" smtClean="0"/>
              <a:t>estrategia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 smtClean="0"/>
              <a:t>Correlación de los ODS con los Objetivos del III PETSAS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 smtClean="0"/>
              <a:t>ODS </a:t>
            </a:r>
            <a:r>
              <a:rPr lang="es-ES" sz="2400" dirty="0"/>
              <a:t>como </a:t>
            </a:r>
            <a:r>
              <a:rPr lang="es-ES" sz="2400" dirty="0" err="1"/>
              <a:t>imput</a:t>
            </a:r>
            <a:r>
              <a:rPr lang="es-ES" sz="2400" dirty="0"/>
              <a:t> </a:t>
            </a:r>
            <a:r>
              <a:rPr lang="es-ES" sz="2400" dirty="0" smtClean="0"/>
              <a:t>crítico </a:t>
            </a:r>
            <a:r>
              <a:rPr lang="es-ES" sz="2400" dirty="0"/>
              <a:t>en el próximo proceso estratégico</a:t>
            </a:r>
          </a:p>
          <a:p>
            <a:pPr lvl="0"/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Creación de alianzas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/>
              <a:t>alianza de más de setenta entidades de la sociedad civil, sindicatos, etc. para la realización del “Acto de impulso a la Agenda 2030 y a los ODS en España. ¿Qué falta por hacer?”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/>
              <a:t>la creación de ‘Futuro en común’.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/>
              <a:t>Hay que destacar </a:t>
            </a:r>
            <a:r>
              <a:rPr lang="es-ES" sz="2400" dirty="0" smtClean="0"/>
              <a:t>la alianza </a:t>
            </a:r>
            <a:r>
              <a:rPr lang="es-ES" sz="2400" dirty="0"/>
              <a:t>entre el </a:t>
            </a:r>
            <a:r>
              <a:rPr lang="es-ES" sz="2400" dirty="0" smtClean="0"/>
              <a:t>Tercer </a:t>
            </a:r>
            <a:r>
              <a:rPr lang="es-ES" sz="2400" dirty="0"/>
              <a:t>S</a:t>
            </a:r>
            <a:r>
              <a:rPr lang="es-ES" sz="2400" dirty="0" smtClean="0"/>
              <a:t>ector </a:t>
            </a:r>
            <a:r>
              <a:rPr lang="es-ES" sz="2400" dirty="0"/>
              <a:t>y el ámbito empresarial, en este ámbito destaca la colaboración de la elaboración de esta guía entre la Plataforma de ONG y el Pacto Mundial, que pone en contacto el mundo empresarial con la sociedad civil.</a:t>
            </a:r>
          </a:p>
        </p:txBody>
      </p:sp>
    </p:spTree>
    <p:extLst>
      <p:ext uri="{BB962C8B-B14F-4D97-AF65-F5344CB8AC3E}">
        <p14:creationId xmlns:p14="http://schemas.microsoft.com/office/powerpoint/2010/main" val="42485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8</a:t>
            </a:fld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1127448" y="6066304"/>
            <a:ext cx="1896252" cy="655172"/>
            <a:chOff x="1187624" y="6080362"/>
            <a:chExt cx="1896252" cy="65517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342289"/>
              <a:ext cx="1824244" cy="39324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1187624" y="6080362"/>
              <a:ext cx="1820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Financiado por: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1624" y="147884"/>
            <a:ext cx="5939885" cy="862973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/>
              <a:t>Integrando</a:t>
            </a:r>
            <a:endParaRPr lang="es-ES" sz="4000" dirty="0"/>
          </a:p>
        </p:txBody>
      </p:sp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85535"/>
            <a:ext cx="1259632" cy="908720"/>
          </a:xfrm>
          <a:prstGeom prst="rect">
            <a:avLst/>
          </a:prstGeom>
          <a:noFill/>
        </p:spPr>
      </p:pic>
      <p:pic>
        <p:nvPicPr>
          <p:cNvPr id="12" name="Imagen 11" descr="C:\Users\Programas\Desktop\Imagen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010857"/>
            <a:ext cx="8765085" cy="5765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4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F1B1-9730-46B3-AB40-BF8A454FDCF5}" type="slidenum">
              <a:rPr lang="es-ES" smtClean="0"/>
              <a:t>9</a:t>
            </a:fld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1127448" y="6078716"/>
            <a:ext cx="1930180" cy="681818"/>
            <a:chOff x="1153696" y="6053716"/>
            <a:chExt cx="1930180" cy="68181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342289"/>
              <a:ext cx="1824244" cy="39324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1153696" y="6053716"/>
              <a:ext cx="1820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Financiado por: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8183" y="217753"/>
            <a:ext cx="5939885" cy="862973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/>
              <a:t>Reportando </a:t>
            </a:r>
            <a:r>
              <a:rPr lang="es-ES" sz="4000" dirty="0"/>
              <a:t>y </a:t>
            </a:r>
            <a:r>
              <a:rPr lang="es-ES" sz="4000" dirty="0" smtClean="0"/>
              <a:t>Comunicando</a:t>
            </a:r>
            <a:endParaRPr lang="es-ES" sz="4000" dirty="0"/>
          </a:p>
        </p:txBody>
      </p:sp>
      <p:pic>
        <p:nvPicPr>
          <p:cNvPr id="12" name="Imagen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16632"/>
            <a:ext cx="1084711" cy="888146"/>
          </a:xfrm>
          <a:prstGeom prst="rect">
            <a:avLst/>
          </a:prstGeom>
          <a:noFill/>
        </p:spPr>
      </p:pic>
      <p:sp>
        <p:nvSpPr>
          <p:cNvPr id="11" name="Rectángulo 10"/>
          <p:cNvSpPr/>
          <p:nvPr/>
        </p:nvSpPr>
        <p:spPr>
          <a:xfrm>
            <a:off x="1919536" y="1556792"/>
            <a:ext cx="98650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Difusión de compromisos y </a:t>
            </a:r>
            <a:r>
              <a:rPr lang="es-ES" sz="2400" dirty="0" smtClean="0"/>
              <a:t>actuaciones en los canales de comunicación.</a:t>
            </a:r>
            <a:endParaRPr lang="es-E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u="sng" dirty="0">
                <a:hlinkClick r:id="rId5"/>
              </a:rPr>
              <a:t>Adhesión al informe de la sociedad civil para cumplir la Agenda 2030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u="sng" dirty="0">
                <a:hlinkClick r:id="rId6"/>
              </a:rPr>
              <a:t>Integración en consejo Asesor de desarrollo sostenible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u="sng" dirty="0">
                <a:hlinkClick r:id="rId7"/>
              </a:rPr>
              <a:t>Presentación Informe de la Agenda de Desarrollo Sostenible. Una mirada desde la Sociedad Civil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u="sng" dirty="0">
                <a:hlinkClick r:id="rId8"/>
              </a:rPr>
              <a:t>Acto de impulso a la Agenda 2030 y a los ODS en España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El compromiso con el cumplimiento </a:t>
            </a:r>
            <a:r>
              <a:rPr lang="es-ES" sz="2400" dirty="0"/>
              <a:t>de los objetivos </a:t>
            </a:r>
            <a:r>
              <a:rPr lang="es-ES" sz="2400" dirty="0" smtClean="0"/>
              <a:t>se hace público </a:t>
            </a:r>
            <a:r>
              <a:rPr lang="es-ES" sz="2400" dirty="0"/>
              <a:t>a través de esta </a:t>
            </a:r>
            <a:r>
              <a:rPr lang="es-ES" sz="2400" dirty="0" smtClean="0"/>
              <a:t>guía y su difusión</a:t>
            </a:r>
          </a:p>
          <a:p>
            <a:r>
              <a:rPr lang="es-ES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Se analizará el </a:t>
            </a:r>
            <a:r>
              <a:rPr lang="es-ES" sz="2400" dirty="0"/>
              <a:t>progreso realizado en base a los indicadores que se han identificado. </a:t>
            </a:r>
            <a:r>
              <a:rPr lang="es-ES" sz="2400" dirty="0" smtClean="0"/>
              <a:t>Se </a:t>
            </a:r>
            <a:r>
              <a:rPr lang="es-ES" sz="2400" dirty="0"/>
              <a:t>incluirá en un apartado específico de los Informes Anuales del III PETSAS (a partir del Informe Anual 2018) y en los informes de evaluación intermedio y </a:t>
            </a:r>
            <a:r>
              <a:rPr lang="es-ES" sz="2400" dirty="0" smtClean="0"/>
              <a:t>final.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940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</TotalTime>
  <Words>460</Words>
  <Application>Microsoft Office PowerPoint</Application>
  <PresentationFormat>Panorámica</PresentationFormat>
  <Paragraphs>75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Raleway</vt:lpstr>
      <vt:lpstr>Times New Roman</vt:lpstr>
      <vt:lpstr>Wingdings</vt:lpstr>
      <vt:lpstr>Tema de Office</vt:lpstr>
      <vt:lpstr>Presentación de PowerPoint</vt:lpstr>
      <vt:lpstr>Entendiendo los ODS</vt:lpstr>
      <vt:lpstr>Definiendo Prioridades</vt:lpstr>
      <vt:lpstr>Definiendo Prioridades</vt:lpstr>
      <vt:lpstr>Definiendo Prioridades</vt:lpstr>
      <vt:lpstr>Estableciendo Objetivos</vt:lpstr>
      <vt:lpstr>Integrando</vt:lpstr>
      <vt:lpstr>Integrando</vt:lpstr>
      <vt:lpstr>Reportando y Comunicando</vt:lpstr>
      <vt:lpstr>¡¡ Gracias ¡¡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Óscar Perea</cp:lastModifiedBy>
  <cp:revision>199</cp:revision>
  <dcterms:created xsi:type="dcterms:W3CDTF">2012-09-10T11:21:49Z</dcterms:created>
  <dcterms:modified xsi:type="dcterms:W3CDTF">2019-04-23T10:46:14Z</dcterms:modified>
</cp:coreProperties>
</file>