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8" r:id="rId2"/>
    <p:sldId id="341" r:id="rId3"/>
    <p:sldId id="339" r:id="rId4"/>
    <p:sldId id="340" r:id="rId5"/>
    <p:sldId id="306" r:id="rId6"/>
    <p:sldId id="305" r:id="rId7"/>
    <p:sldId id="34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E5A8322-2D64-4412-92CA-B7A35A97487D}">
          <p14:sldIdLst>
            <p14:sldId id="338"/>
            <p14:sldId id="341"/>
            <p14:sldId id="339"/>
            <p14:sldId id="340"/>
            <p14:sldId id="306"/>
            <p14:sldId id="305"/>
            <p14:sldId id="343"/>
          </p14:sldIdLst>
        </p14:section>
        <p14:section name="Sección sin título" id="{9B6C8339-974D-4FB8-A326-1CB868D1F6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6" autoAdjust="0"/>
    <p:restoredTop sz="94660"/>
  </p:normalViewPr>
  <p:slideViewPr>
    <p:cSldViewPr>
      <p:cViewPr varScale="1">
        <p:scale>
          <a:sx n="83" d="100"/>
          <a:sy n="83" d="100"/>
        </p:scale>
        <p:origin x="19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AC5F2-D844-4AC0-820D-47E5221446DD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F5B2-B611-4036-B460-FE65784FB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27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21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11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91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78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02D43-594A-46CA-87BD-31DE5F5AA25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44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02D43-594A-46CA-87BD-31DE5F5AA25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36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48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F40-0020-4520-84D1-585DF6D953E5}" type="datetime1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89" y="-2199"/>
            <a:ext cx="1801172" cy="11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7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1E7-FEC8-4044-8A6C-E94C6D8A16E4}" type="datetime1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5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781F-0280-427C-8699-038412AE4CF0}" type="datetime1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98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78B3-6B06-4B38-90CF-81BC2DF9C075}" type="datetime1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775"/>
            <a:ext cx="17986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4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799C-AD54-4761-80A8-05D2F00D43C8}" type="datetime1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62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3EE-0D66-4C16-843F-86AA5B15C15F}" type="datetime1">
              <a:rPr lang="es-ES" smtClean="0"/>
              <a:t>24/10/2018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6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084-368B-4A02-9559-91B0EF3953D1}" type="datetime1">
              <a:rPr lang="es-ES" smtClean="0"/>
              <a:t>24/10/2018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40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8424-F3ED-4651-BC15-01E881F1234C}" type="datetime1">
              <a:rPr lang="es-ES" smtClean="0"/>
              <a:t>24/10/2018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23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1F9-4D59-4383-BF4B-27B26EFC32EB}" type="datetime1">
              <a:rPr lang="es-ES" smtClean="0"/>
              <a:t>24/10/2018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10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AABF-D968-48BC-B8B8-B5895F0AA28D}" type="datetime1">
              <a:rPr lang="es-ES" smtClean="0"/>
              <a:t>24/10/2018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65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615-3E2A-4388-933B-512C097E49CD}" type="datetime1">
              <a:rPr lang="es-ES" smtClean="0"/>
              <a:t>24/10/2018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25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8A33C-E364-4464-9A52-457E72FCD3CB}" type="datetime1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9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rNhHA1HKO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Transparencia y buen gobierno </a:t>
            </a:r>
            <a:br>
              <a:rPr lang="es-ES" dirty="0" smtClean="0"/>
            </a:br>
            <a:r>
              <a:rPr lang="es-ES" dirty="0" smtClean="0"/>
              <a:t>¿QUE FALTA POR HACER ?</a:t>
            </a:r>
            <a:endParaRPr lang="es-ES" dirty="0"/>
          </a:p>
        </p:txBody>
      </p:sp>
      <p:pic>
        <p:nvPicPr>
          <p:cNvPr id="7" name="qrNhHA1HKOI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624" y="914471"/>
            <a:ext cx="7578032" cy="5161449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1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124273"/>
            <a:ext cx="5328592" cy="18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6696"/>
            <a:ext cx="4536504" cy="3462675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2</a:t>
            </a:fld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195736" y="464266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La importancia de códigos éticos  y de conducta transversales a </a:t>
            </a:r>
            <a:r>
              <a:rPr lang="es-ES" b="1" dirty="0" smtClean="0"/>
              <a:t>toda </a:t>
            </a:r>
            <a:r>
              <a:rPr lang="es-ES" b="1" dirty="0"/>
              <a:t>la organización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03" y="4507280"/>
            <a:ext cx="3417370" cy="20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5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3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738466" cy="1317873"/>
          </a:xfrm>
        </p:spPr>
        <p:txBody>
          <a:bodyPr>
            <a:noAutofit/>
          </a:bodyPr>
          <a:lstStyle/>
          <a:p>
            <a:pPr algn="l"/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b="1" dirty="0"/>
              <a:t>Nueva normativa a partir de la reforma del código penal año 2015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 smtClean="0"/>
              <a:t>: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 smtClean="0"/>
              <a:t>“</a:t>
            </a:r>
            <a:r>
              <a:rPr lang="es-ES" sz="1200" dirty="0" smtClean="0"/>
              <a:t>L</a:t>
            </a:r>
            <a:r>
              <a:rPr lang="es-ES" sz="1200" b="1" dirty="0" smtClean="0"/>
              <a:t>os </a:t>
            </a:r>
            <a:r>
              <a:rPr lang="es-ES" sz="1200" b="1" dirty="0"/>
              <a:t>modelos de organización </a:t>
            </a:r>
            <a:r>
              <a:rPr lang="es-ES" sz="1200" b="1" dirty="0" smtClean="0"/>
              <a:t>y gestión o  </a:t>
            </a:r>
            <a:r>
              <a:rPr lang="es-ES" sz="1200" b="1" dirty="0" err="1" smtClean="0"/>
              <a:t>corporate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compliance</a:t>
            </a:r>
            <a:r>
              <a:rPr lang="es-ES" sz="1200" b="1" dirty="0" smtClean="0"/>
              <a:t> programas </a:t>
            </a:r>
            <a:r>
              <a:rPr lang="es-ES" sz="1200" b="1" dirty="0"/>
              <a:t>no tienen por objeto evitar la </a:t>
            </a:r>
            <a:r>
              <a:rPr lang="es-ES" sz="1200" b="1" dirty="0" smtClean="0"/>
              <a:t>sanción penal  de la organización sino promover una verdadera cultura  ética de la organización”  Circular 1/2016  FGE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 smtClean="0"/>
              <a:t>Firma </a:t>
            </a:r>
            <a:r>
              <a:rPr lang="es-ES" sz="2400" b="1" dirty="0"/>
              <a:t>de </a:t>
            </a:r>
            <a:r>
              <a:rPr lang="es-ES" sz="2400" b="1" dirty="0" smtClean="0"/>
              <a:t>convenios por la Plataforma de ONG de Acción Social  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>-</a:t>
            </a:r>
            <a:r>
              <a:rPr lang="es-ES" sz="2400" dirty="0" smtClean="0"/>
              <a:t>Coordinadora de ONG de Desarrollo ( 2016)</a:t>
            </a:r>
            <a:br>
              <a:rPr lang="es-ES" sz="2400" dirty="0" smtClean="0"/>
            </a:br>
            <a:r>
              <a:rPr lang="es-ES" sz="2400" dirty="0" smtClean="0"/>
              <a:t>-Consejo de Transparencia (2017)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1187624" y="6080362"/>
            <a:ext cx="1896252" cy="655172"/>
            <a:chOff x="1187624" y="6080362"/>
            <a:chExt cx="1896252" cy="65517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Financiado por:</a:t>
              </a:r>
              <a:endParaRPr lang="es-ES" sz="1000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01" y="1124744"/>
            <a:ext cx="2857500" cy="25202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828" y="1011087"/>
            <a:ext cx="6696744" cy="29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4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40768"/>
            <a:ext cx="7600163" cy="4275092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187624" y="6080362"/>
            <a:ext cx="1896252" cy="655172"/>
            <a:chOff x="1187624" y="6080362"/>
            <a:chExt cx="1896252" cy="65517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Financiado por:</a:t>
              </a:r>
              <a:endParaRPr lang="es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89248" y="-27384"/>
            <a:ext cx="82912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6848-62A6-4E38-AD0A-F88CD54A6ABA}" type="slidenum">
              <a:rPr lang="es-ES" smtClean="0"/>
              <a:t>5</a:t>
            </a:fld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1187624" y="6080362"/>
            <a:ext cx="1896252" cy="655172"/>
            <a:chOff x="1187624" y="6080362"/>
            <a:chExt cx="1896252" cy="65517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Financiado por:</a:t>
              </a:r>
              <a:endParaRPr lang="es-ES" sz="1000" dirty="0"/>
            </a:p>
          </p:txBody>
        </p:sp>
      </p:grp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59632" y="366319"/>
            <a:ext cx="5760640" cy="679269"/>
          </a:xfrm>
        </p:spPr>
        <p:txBody>
          <a:bodyPr>
            <a:noAutofit/>
          </a:bodyPr>
          <a:lstStyle/>
          <a:p>
            <a:r>
              <a:rPr lang="es-ES" sz="2800" dirty="0" smtClean="0"/>
              <a:t>APLICACIÓN E IMPLANTACIÓN DE LA </a:t>
            </a:r>
            <a:r>
              <a:rPr lang="es-ES" sz="2800" dirty="0" err="1" smtClean="0"/>
              <a:t>HTYBG</a:t>
            </a:r>
            <a:r>
              <a:rPr lang="es-ES" sz="2800" dirty="0" smtClean="0"/>
              <a:t> EN ORGANIZACIONES POAS (II)</a:t>
            </a:r>
            <a:endParaRPr lang="es-ES" sz="2800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1716941" y="1886446"/>
            <a:ext cx="6984776" cy="2736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 smtClean="0"/>
              <a:t>Procedimiento de aplicación </a:t>
            </a:r>
          </a:p>
          <a:p>
            <a:r>
              <a:rPr lang="es-ES" sz="1800" b="1" dirty="0" smtClean="0"/>
              <a:t>Elaboración </a:t>
            </a:r>
            <a:r>
              <a:rPr lang="es-ES" sz="1800" b="1" dirty="0"/>
              <a:t>del informe de verificación del cumplimiento de indicadores: </a:t>
            </a:r>
            <a:r>
              <a:rPr lang="es-ES" sz="1800" dirty="0"/>
              <a:t>realizada por un/a auditor/a, respondiendo este trabajo al formato de revisión de procedimientos </a:t>
            </a:r>
            <a:r>
              <a:rPr lang="es-ES" sz="1800" dirty="0" smtClean="0"/>
              <a:t>acordados con el </a:t>
            </a:r>
            <a:r>
              <a:rPr lang="es-ES" sz="1800" dirty="0" err="1" smtClean="0"/>
              <a:t>ICJC</a:t>
            </a:r>
            <a:endParaRPr lang="es-ES" sz="1800" dirty="0" smtClean="0"/>
          </a:p>
          <a:p>
            <a:r>
              <a:rPr lang="es-ES" sz="1800" b="1" dirty="0" smtClean="0"/>
              <a:t>Calificación de cumplimiento / incumplimiento: </a:t>
            </a:r>
            <a:r>
              <a:rPr lang="es-ES" sz="1800" dirty="0" smtClean="0"/>
              <a:t>La Plataforma del ONG de Acción Social emitirá un documento a cada organización certificando que se han revisado los indicadores de la organización por parte del auditor/a, y dando el resultado agrupado por bloques y desglosado por indicadores de la herramienta</a:t>
            </a:r>
            <a:r>
              <a:rPr lang="es-ES" sz="1800" b="1" dirty="0" smtClean="0"/>
              <a:t>.</a:t>
            </a:r>
          </a:p>
          <a:p>
            <a:r>
              <a:rPr lang="es-ES" sz="1800" b="1" dirty="0" smtClean="0"/>
              <a:t>Sello de garantía</a:t>
            </a:r>
            <a:r>
              <a:rPr lang="es-ES" sz="1800" b="1" dirty="0"/>
              <a:t>: </a:t>
            </a:r>
            <a:r>
              <a:rPr lang="es-ES" sz="1800" dirty="0"/>
              <a:t>Las organizaciones que hayan cumplido todos los indicadores calificados de inexcusable cumplimiento y hayan obtenido una puntuación igual o superior a 70 sobre 100 en el conjunto del bloque, podrán hacer uso de un Sello de Garantía</a:t>
            </a:r>
            <a:endParaRPr lang="es-ES" sz="1800" b="1" dirty="0"/>
          </a:p>
          <a:p>
            <a:pPr lvl="1"/>
            <a:endParaRPr lang="es-ES" sz="1500" b="1" dirty="0" smtClean="0"/>
          </a:p>
          <a:p>
            <a:pPr lvl="1"/>
            <a:endParaRPr lang="es-ES" sz="1500" b="1" dirty="0" smtClean="0"/>
          </a:p>
          <a:p>
            <a:pPr lvl="1"/>
            <a:endParaRPr lang="es-ES" sz="1500" b="1" dirty="0" smtClean="0"/>
          </a:p>
          <a:p>
            <a:pPr lvl="1"/>
            <a:endParaRPr lang="es-ES" sz="1500" b="1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42731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89248" y="-27384"/>
            <a:ext cx="82912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6848-62A6-4E38-AD0A-F88CD54A6ABA}" type="slidenum">
              <a:rPr lang="es-ES" smtClean="0"/>
              <a:t>6</a:t>
            </a:fld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1187624" y="6080362"/>
            <a:ext cx="1896252" cy="655172"/>
            <a:chOff x="1187624" y="6080362"/>
            <a:chExt cx="1896252" cy="65517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Financiado por:</a:t>
              </a:r>
              <a:endParaRPr lang="es-ES" sz="1000" dirty="0"/>
            </a:p>
          </p:txBody>
        </p:sp>
      </p:grp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59632" y="366319"/>
            <a:ext cx="5760640" cy="679269"/>
          </a:xfrm>
        </p:spPr>
        <p:txBody>
          <a:bodyPr>
            <a:noAutofit/>
          </a:bodyPr>
          <a:lstStyle/>
          <a:p>
            <a:r>
              <a:rPr lang="es-ES" sz="2800" dirty="0" smtClean="0"/>
              <a:t>APLICACIÓN E IMPLANTACIÓN DE LA </a:t>
            </a:r>
            <a:r>
              <a:rPr lang="es-ES" sz="2800" dirty="0" err="1" smtClean="0"/>
              <a:t>HTYBG</a:t>
            </a:r>
            <a:r>
              <a:rPr lang="es-ES" sz="2800" dirty="0" smtClean="0"/>
              <a:t> EN ORGANIZACIONES POAS (II)</a:t>
            </a:r>
            <a:endParaRPr lang="es-ES" sz="2800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1575910" y="1700808"/>
            <a:ext cx="6917940" cy="273630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ES" sz="2400" b="1" dirty="0" smtClean="0"/>
              <a:t>Apuntes </a:t>
            </a:r>
            <a:r>
              <a:rPr lang="es-ES" sz="2400" b="1" dirty="0"/>
              <a:t>a la implantación del procedimiento en POAS:</a:t>
            </a:r>
          </a:p>
          <a:p>
            <a:pPr lvl="2"/>
            <a:r>
              <a:rPr lang="es-ES" sz="1800" dirty="0" smtClean="0"/>
              <a:t>Durante el año </a:t>
            </a:r>
            <a:r>
              <a:rPr lang="es-ES" sz="1800" b="1" dirty="0" smtClean="0"/>
              <a:t>N</a:t>
            </a:r>
            <a:r>
              <a:rPr lang="es-ES" sz="1800" dirty="0" smtClean="0"/>
              <a:t> las entidades de la POAS harán una ejercicio de autoevaluación voluntaria sin necesidad de empresa auditora</a:t>
            </a:r>
          </a:p>
          <a:p>
            <a:pPr lvl="2"/>
            <a:r>
              <a:rPr lang="es-ES" sz="1800" dirty="0"/>
              <a:t>Durante el año </a:t>
            </a:r>
            <a:r>
              <a:rPr lang="es-ES" sz="1800" b="1" dirty="0" smtClean="0"/>
              <a:t>N+1</a:t>
            </a:r>
            <a:r>
              <a:rPr lang="es-ES" sz="1800" dirty="0" smtClean="0"/>
              <a:t> </a:t>
            </a:r>
            <a:r>
              <a:rPr lang="es-ES" sz="1800" dirty="0"/>
              <a:t>las entidades de la POAS harán una ejercicio de </a:t>
            </a:r>
            <a:r>
              <a:rPr lang="es-ES" sz="1800" dirty="0" smtClean="0"/>
              <a:t>Evaluación </a:t>
            </a:r>
            <a:r>
              <a:rPr lang="es-ES" sz="1800" dirty="0"/>
              <a:t>voluntaria con auditor/a externo/a, quien emitirá un informe dirigido a la ONG y a la Plataforma </a:t>
            </a:r>
            <a:r>
              <a:rPr lang="es-ES" sz="1800" dirty="0" smtClean="0"/>
              <a:t>de ONG de Acción Social.</a:t>
            </a:r>
          </a:p>
          <a:p>
            <a:pPr lvl="2"/>
            <a:r>
              <a:rPr lang="es-ES" sz="1800" dirty="0"/>
              <a:t>Año N+2: Evaluación obligatoria con auditor/a externo/a, quien emitirá un informe dirigido a la ONG y a la Plataforma del Tercer </a:t>
            </a:r>
            <a:r>
              <a:rPr lang="es-ES" sz="1800" dirty="0" smtClean="0"/>
              <a:t>Sector.</a:t>
            </a:r>
          </a:p>
          <a:p>
            <a:pPr marL="457200" lvl="1" indent="0">
              <a:buNone/>
            </a:pPr>
            <a:endParaRPr lang="es-ES" sz="1500" b="1" dirty="0"/>
          </a:p>
          <a:p>
            <a:pPr lvl="1"/>
            <a:endParaRPr lang="es-ES" sz="1500" b="1" dirty="0" smtClean="0"/>
          </a:p>
          <a:p>
            <a:pPr lvl="1"/>
            <a:endParaRPr lang="es-ES" sz="1500" b="1" dirty="0" smtClean="0"/>
          </a:p>
          <a:p>
            <a:pPr lvl="1"/>
            <a:endParaRPr lang="es-ES" sz="1500" b="1" dirty="0" smtClean="0"/>
          </a:p>
          <a:p>
            <a:pPr lvl="1"/>
            <a:endParaRPr lang="es-ES" sz="1500" b="1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23418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7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45902" y="2831207"/>
            <a:ext cx="5460561" cy="885825"/>
          </a:xfrm>
        </p:spPr>
        <p:txBody>
          <a:bodyPr>
            <a:noAutofit/>
          </a:bodyPr>
          <a:lstStyle/>
          <a:p>
            <a:r>
              <a:rPr lang="es-ES" sz="6600" dirty="0" smtClean="0"/>
              <a:t>¡¡ Gracias ¡¡</a:t>
            </a:r>
            <a:endParaRPr lang="es-ES" sz="7200" dirty="0"/>
          </a:p>
        </p:txBody>
      </p:sp>
      <p:grpSp>
        <p:nvGrpSpPr>
          <p:cNvPr id="8" name="Grupo 7"/>
          <p:cNvGrpSpPr/>
          <p:nvPr/>
        </p:nvGrpSpPr>
        <p:grpSpPr>
          <a:xfrm>
            <a:off x="1187624" y="6080362"/>
            <a:ext cx="1896252" cy="655172"/>
            <a:chOff x="1187624" y="6080362"/>
            <a:chExt cx="1896252" cy="65517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Financiado por:</a:t>
              </a:r>
              <a:endParaRPr lang="es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0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286</Words>
  <Application>Microsoft Office PowerPoint</Application>
  <PresentationFormat>Presentación en pantalla (4:3)</PresentationFormat>
  <Paragraphs>42</Paragraphs>
  <Slides>7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Transparencia y buen gobierno  ¿QUE FALTA POR HACER ?</vt:lpstr>
      <vt:lpstr>Presentación de PowerPoint</vt:lpstr>
      <vt:lpstr>          Nueva normativa a partir de la reforma del código penal año 2015  :         “Los modelos de organización y gestión o  corporate compliance programas no tienen por objeto evitar la sanción penal  de la organización sino promover una verdadera cultura  ética de la organización”  Circular 1/2016  FGE Firma de convenios por la Plataforma de ONG de Acción Social  : -Coordinadora de ONG de Desarrollo ( 2016) -Consejo de Transparencia (2017)  </vt:lpstr>
      <vt:lpstr>Presentación de PowerPoint</vt:lpstr>
      <vt:lpstr>APLICACIÓN E IMPLANTACIÓN DE LA HTYBG EN ORGANIZACIONES POAS (II)</vt:lpstr>
      <vt:lpstr>APLICACIÓN E IMPLANTACIÓN DE LA HTYBG EN ORGANIZACIONES POAS (II)</vt:lpstr>
      <vt:lpstr>¡¡ Gracias ¡¡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Marisa</cp:lastModifiedBy>
  <cp:revision>198</cp:revision>
  <dcterms:created xsi:type="dcterms:W3CDTF">2012-09-10T11:21:49Z</dcterms:created>
  <dcterms:modified xsi:type="dcterms:W3CDTF">2018-10-24T15:04:27Z</dcterms:modified>
</cp:coreProperties>
</file>