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73" r:id="rId3"/>
    <p:sldId id="283" r:id="rId4"/>
    <p:sldId id="261" r:id="rId5"/>
    <p:sldId id="295" r:id="rId6"/>
    <p:sldId id="288" r:id="rId7"/>
    <p:sldId id="307" r:id="rId8"/>
    <p:sldId id="325" r:id="rId9"/>
    <p:sldId id="308" r:id="rId10"/>
    <p:sldId id="322" r:id="rId11"/>
    <p:sldId id="302" r:id="rId12"/>
    <p:sldId id="323" r:id="rId13"/>
    <p:sldId id="309" r:id="rId14"/>
    <p:sldId id="324" r:id="rId15"/>
    <p:sldId id="310" r:id="rId16"/>
    <p:sldId id="328" r:id="rId17"/>
    <p:sldId id="326" r:id="rId18"/>
    <p:sldId id="311" r:id="rId19"/>
    <p:sldId id="329" r:id="rId20"/>
    <p:sldId id="312" r:id="rId21"/>
    <p:sldId id="330" r:id="rId22"/>
    <p:sldId id="313" r:id="rId23"/>
    <p:sldId id="331" r:id="rId24"/>
    <p:sldId id="315" r:id="rId25"/>
    <p:sldId id="332" r:id="rId26"/>
    <p:sldId id="336" r:id="rId27"/>
    <p:sldId id="316" r:id="rId28"/>
    <p:sldId id="333" r:id="rId29"/>
    <p:sldId id="317" r:id="rId30"/>
    <p:sldId id="334" r:id="rId31"/>
    <p:sldId id="319" r:id="rId32"/>
    <p:sldId id="320" r:id="rId33"/>
    <p:sldId id="303" r:id="rId34"/>
    <p:sldId id="321" r:id="rId35"/>
    <p:sldId id="335" r:id="rId36"/>
    <p:sldId id="306" r:id="rId37"/>
    <p:sldId id="305" r:id="rId38"/>
    <p:sldId id="299"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E5A8322-2D64-4412-92CA-B7A35A97487D}">
          <p14:sldIdLst>
            <p14:sldId id="273"/>
            <p14:sldId id="283"/>
            <p14:sldId id="261"/>
            <p14:sldId id="295"/>
            <p14:sldId id="288"/>
            <p14:sldId id="307"/>
            <p14:sldId id="325"/>
            <p14:sldId id="308"/>
            <p14:sldId id="322"/>
            <p14:sldId id="302"/>
            <p14:sldId id="323"/>
            <p14:sldId id="309"/>
            <p14:sldId id="324"/>
            <p14:sldId id="310"/>
            <p14:sldId id="328"/>
            <p14:sldId id="326"/>
            <p14:sldId id="311"/>
            <p14:sldId id="329"/>
            <p14:sldId id="312"/>
            <p14:sldId id="330"/>
            <p14:sldId id="313"/>
            <p14:sldId id="331"/>
            <p14:sldId id="315"/>
            <p14:sldId id="332"/>
            <p14:sldId id="336"/>
            <p14:sldId id="316"/>
            <p14:sldId id="333"/>
            <p14:sldId id="317"/>
            <p14:sldId id="334"/>
            <p14:sldId id="319"/>
            <p14:sldId id="320"/>
            <p14:sldId id="303"/>
            <p14:sldId id="321"/>
            <p14:sldId id="335"/>
            <p14:sldId id="306"/>
            <p14:sldId id="305"/>
            <p14:sldId id="299"/>
          </p14:sldIdLst>
        </p14:section>
        <p14:section name="Sección sin título" id="{9B6C8339-974D-4FB8-A326-1CB868D1F65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3" autoAdjust="0"/>
    <p:restoredTop sz="94660"/>
  </p:normalViewPr>
  <p:slideViewPr>
    <p:cSldViewPr>
      <p:cViewPr varScale="1">
        <p:scale>
          <a:sx n="105" d="100"/>
          <a:sy n="105" d="100"/>
        </p:scale>
        <p:origin x="70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 TRANSPARENCIA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F-4681-9353-33DC3B5F21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EF-4681-9353-33DC3B5F218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Indicadores superados</c:v>
                </c:pt>
                <c:pt idx="1">
                  <c:v>Indicadores a superar</c:v>
                </c:pt>
              </c:strCache>
            </c:strRef>
          </c:cat>
          <c:val>
            <c:numRef>
              <c:f>Hoja1!$B$2:$B$3</c:f>
              <c:numCache>
                <c:formatCode>General</c:formatCode>
                <c:ptCount val="2"/>
                <c:pt idx="0">
                  <c:v>74</c:v>
                </c:pt>
                <c:pt idx="1">
                  <c:v>26</c:v>
                </c:pt>
              </c:numCache>
            </c:numRef>
          </c:val>
          <c:extLst>
            <c:ext xmlns:c16="http://schemas.microsoft.com/office/drawing/2014/chart" uri="{C3380CC4-5D6E-409C-BE32-E72D297353CC}">
              <c16:uniqueId val="{00000004-C7EF-4681-9353-33DC3B5F218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546122664730615"/>
          <c:y val="0.34198790168752979"/>
          <c:w val="0.39027458023264328"/>
          <c:h val="0.541476019501331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 BUEN GOBIERNO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CC-404B-B56B-E5FD8EEBAE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CC-404B-B56B-E5FD8EEBAE0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Indicadores superados</c:v>
                </c:pt>
                <c:pt idx="1">
                  <c:v>Indicadores a superar</c:v>
                </c:pt>
              </c:strCache>
            </c:strRef>
          </c:cat>
          <c:val>
            <c:numRef>
              <c:f>Hoja1!$B$2:$B$3</c:f>
              <c:numCache>
                <c:formatCode>General</c:formatCode>
                <c:ptCount val="2"/>
                <c:pt idx="0">
                  <c:v>66</c:v>
                </c:pt>
                <c:pt idx="1">
                  <c:v>34</c:v>
                </c:pt>
              </c:numCache>
            </c:numRef>
          </c:val>
          <c:extLst>
            <c:ext xmlns:c16="http://schemas.microsoft.com/office/drawing/2014/chart" uri="{C3380CC4-5D6E-409C-BE32-E72D297353CC}">
              <c16:uniqueId val="{00000004-8BCC-404B-B56B-E5FD8EEBAE0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AC5F2-D844-4AC0-820D-47E5221446DD}" type="datetimeFigureOut">
              <a:rPr lang="es-ES" smtClean="0"/>
              <a:t>26/10/2018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3F5B2-B611-4036-B460-FE65784FB288}" type="slidenum">
              <a:rPr lang="es-ES" smtClean="0"/>
              <a:t>‹Nº›</a:t>
            </a:fld>
            <a:endParaRPr lang="es-ES"/>
          </a:p>
        </p:txBody>
      </p:sp>
    </p:spTree>
    <p:extLst>
      <p:ext uri="{BB962C8B-B14F-4D97-AF65-F5344CB8AC3E}">
        <p14:creationId xmlns:p14="http://schemas.microsoft.com/office/powerpoint/2010/main" val="426127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3F5B2-B611-4036-B460-FE65784FB288}" type="slidenum">
              <a:rPr lang="es-ES" smtClean="0"/>
              <a:t>1</a:t>
            </a:fld>
            <a:endParaRPr lang="es-ES"/>
          </a:p>
        </p:txBody>
      </p:sp>
    </p:spTree>
    <p:extLst>
      <p:ext uri="{BB962C8B-B14F-4D97-AF65-F5344CB8AC3E}">
        <p14:creationId xmlns:p14="http://schemas.microsoft.com/office/powerpoint/2010/main" val="279428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12</a:t>
            </a:fld>
            <a:endParaRPr lang="es-ES"/>
          </a:p>
        </p:txBody>
      </p:sp>
    </p:spTree>
    <p:extLst>
      <p:ext uri="{BB962C8B-B14F-4D97-AF65-F5344CB8AC3E}">
        <p14:creationId xmlns:p14="http://schemas.microsoft.com/office/powerpoint/2010/main" val="30973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14</a:t>
            </a:fld>
            <a:endParaRPr lang="es-ES"/>
          </a:p>
        </p:txBody>
      </p:sp>
    </p:spTree>
    <p:extLst>
      <p:ext uri="{BB962C8B-B14F-4D97-AF65-F5344CB8AC3E}">
        <p14:creationId xmlns:p14="http://schemas.microsoft.com/office/powerpoint/2010/main" val="401934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17</a:t>
            </a:fld>
            <a:endParaRPr lang="es-ES"/>
          </a:p>
        </p:txBody>
      </p:sp>
    </p:spTree>
    <p:extLst>
      <p:ext uri="{BB962C8B-B14F-4D97-AF65-F5344CB8AC3E}">
        <p14:creationId xmlns:p14="http://schemas.microsoft.com/office/powerpoint/2010/main" val="488265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18</a:t>
            </a:fld>
            <a:endParaRPr lang="es-ES"/>
          </a:p>
        </p:txBody>
      </p:sp>
    </p:spTree>
    <p:extLst>
      <p:ext uri="{BB962C8B-B14F-4D97-AF65-F5344CB8AC3E}">
        <p14:creationId xmlns:p14="http://schemas.microsoft.com/office/powerpoint/2010/main" val="191734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19</a:t>
            </a:fld>
            <a:endParaRPr lang="es-ES"/>
          </a:p>
        </p:txBody>
      </p:sp>
    </p:spTree>
    <p:extLst>
      <p:ext uri="{BB962C8B-B14F-4D97-AF65-F5344CB8AC3E}">
        <p14:creationId xmlns:p14="http://schemas.microsoft.com/office/powerpoint/2010/main" val="145255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20</a:t>
            </a:fld>
            <a:endParaRPr lang="es-ES"/>
          </a:p>
        </p:txBody>
      </p:sp>
    </p:spTree>
    <p:extLst>
      <p:ext uri="{BB962C8B-B14F-4D97-AF65-F5344CB8AC3E}">
        <p14:creationId xmlns:p14="http://schemas.microsoft.com/office/powerpoint/2010/main" val="229781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21</a:t>
            </a:fld>
            <a:endParaRPr lang="es-ES"/>
          </a:p>
        </p:txBody>
      </p:sp>
    </p:spTree>
    <p:extLst>
      <p:ext uri="{BB962C8B-B14F-4D97-AF65-F5344CB8AC3E}">
        <p14:creationId xmlns:p14="http://schemas.microsoft.com/office/powerpoint/2010/main" val="245012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22</a:t>
            </a:fld>
            <a:endParaRPr lang="es-ES"/>
          </a:p>
        </p:txBody>
      </p:sp>
    </p:spTree>
    <p:extLst>
      <p:ext uri="{BB962C8B-B14F-4D97-AF65-F5344CB8AC3E}">
        <p14:creationId xmlns:p14="http://schemas.microsoft.com/office/powerpoint/2010/main" val="197926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23</a:t>
            </a:fld>
            <a:endParaRPr lang="es-ES"/>
          </a:p>
        </p:txBody>
      </p:sp>
    </p:spTree>
    <p:extLst>
      <p:ext uri="{BB962C8B-B14F-4D97-AF65-F5344CB8AC3E}">
        <p14:creationId xmlns:p14="http://schemas.microsoft.com/office/powerpoint/2010/main" val="6684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24</a:t>
            </a:fld>
            <a:endParaRPr lang="es-ES"/>
          </a:p>
        </p:txBody>
      </p:sp>
    </p:spTree>
    <p:extLst>
      <p:ext uri="{BB962C8B-B14F-4D97-AF65-F5344CB8AC3E}">
        <p14:creationId xmlns:p14="http://schemas.microsoft.com/office/powerpoint/2010/main" val="19364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3F5B2-B611-4036-B460-FE65784FB288}" type="slidenum">
              <a:rPr lang="es-ES" smtClean="0">
                <a:solidFill>
                  <a:prstClr val="black"/>
                </a:solidFill>
              </a:rPr>
              <a:pPr/>
              <a:t>2</a:t>
            </a:fld>
            <a:endParaRPr lang="es-ES">
              <a:solidFill>
                <a:prstClr val="black"/>
              </a:solidFill>
            </a:endParaRPr>
          </a:p>
        </p:txBody>
      </p:sp>
    </p:spTree>
    <p:extLst>
      <p:ext uri="{BB962C8B-B14F-4D97-AF65-F5344CB8AC3E}">
        <p14:creationId xmlns:p14="http://schemas.microsoft.com/office/powerpoint/2010/main" val="41045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25</a:t>
            </a:fld>
            <a:endParaRPr lang="es-ES"/>
          </a:p>
        </p:txBody>
      </p:sp>
    </p:spTree>
    <p:extLst>
      <p:ext uri="{BB962C8B-B14F-4D97-AF65-F5344CB8AC3E}">
        <p14:creationId xmlns:p14="http://schemas.microsoft.com/office/powerpoint/2010/main" val="528585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26</a:t>
            </a:fld>
            <a:endParaRPr lang="es-ES"/>
          </a:p>
        </p:txBody>
      </p:sp>
    </p:spTree>
    <p:extLst>
      <p:ext uri="{BB962C8B-B14F-4D97-AF65-F5344CB8AC3E}">
        <p14:creationId xmlns:p14="http://schemas.microsoft.com/office/powerpoint/2010/main" val="328426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27</a:t>
            </a:fld>
            <a:endParaRPr lang="es-ES"/>
          </a:p>
        </p:txBody>
      </p:sp>
    </p:spTree>
    <p:extLst>
      <p:ext uri="{BB962C8B-B14F-4D97-AF65-F5344CB8AC3E}">
        <p14:creationId xmlns:p14="http://schemas.microsoft.com/office/powerpoint/2010/main" val="269377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28</a:t>
            </a:fld>
            <a:endParaRPr lang="es-ES"/>
          </a:p>
        </p:txBody>
      </p:sp>
    </p:spTree>
    <p:extLst>
      <p:ext uri="{BB962C8B-B14F-4D97-AF65-F5344CB8AC3E}">
        <p14:creationId xmlns:p14="http://schemas.microsoft.com/office/powerpoint/2010/main" val="10507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29</a:t>
            </a:fld>
            <a:endParaRPr lang="es-ES"/>
          </a:p>
        </p:txBody>
      </p:sp>
    </p:spTree>
    <p:extLst>
      <p:ext uri="{BB962C8B-B14F-4D97-AF65-F5344CB8AC3E}">
        <p14:creationId xmlns:p14="http://schemas.microsoft.com/office/powerpoint/2010/main" val="8711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30</a:t>
            </a:fld>
            <a:endParaRPr lang="es-ES"/>
          </a:p>
        </p:txBody>
      </p:sp>
    </p:spTree>
    <p:extLst>
      <p:ext uri="{BB962C8B-B14F-4D97-AF65-F5344CB8AC3E}">
        <p14:creationId xmlns:p14="http://schemas.microsoft.com/office/powerpoint/2010/main" val="13135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31</a:t>
            </a:fld>
            <a:endParaRPr lang="es-ES"/>
          </a:p>
        </p:txBody>
      </p:sp>
    </p:spTree>
    <p:extLst>
      <p:ext uri="{BB962C8B-B14F-4D97-AF65-F5344CB8AC3E}">
        <p14:creationId xmlns:p14="http://schemas.microsoft.com/office/powerpoint/2010/main" val="1369512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32</a:t>
            </a:fld>
            <a:endParaRPr lang="es-ES"/>
          </a:p>
        </p:txBody>
      </p:sp>
    </p:spTree>
    <p:extLst>
      <p:ext uri="{BB962C8B-B14F-4D97-AF65-F5344CB8AC3E}">
        <p14:creationId xmlns:p14="http://schemas.microsoft.com/office/powerpoint/2010/main" val="575245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33</a:t>
            </a:fld>
            <a:endParaRPr lang="es-ES"/>
          </a:p>
        </p:txBody>
      </p:sp>
    </p:spTree>
    <p:extLst>
      <p:ext uri="{BB962C8B-B14F-4D97-AF65-F5344CB8AC3E}">
        <p14:creationId xmlns:p14="http://schemas.microsoft.com/office/powerpoint/2010/main" val="725989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35</a:t>
            </a:fld>
            <a:endParaRPr lang="es-ES"/>
          </a:p>
        </p:txBody>
      </p:sp>
    </p:spTree>
    <p:extLst>
      <p:ext uri="{BB962C8B-B14F-4D97-AF65-F5344CB8AC3E}">
        <p14:creationId xmlns:p14="http://schemas.microsoft.com/office/powerpoint/2010/main" val="31754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3F5B2-B611-4036-B460-FE65784FB288}" type="slidenum">
              <a:rPr lang="es-ES" smtClean="0"/>
              <a:t>3</a:t>
            </a:fld>
            <a:endParaRPr lang="es-ES"/>
          </a:p>
        </p:txBody>
      </p:sp>
    </p:spTree>
    <p:extLst>
      <p:ext uri="{BB962C8B-B14F-4D97-AF65-F5344CB8AC3E}">
        <p14:creationId xmlns:p14="http://schemas.microsoft.com/office/powerpoint/2010/main" val="4104588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2F702D43-594A-46CA-87BD-31DE5F5AA252}" type="slidenum">
              <a:rPr lang="es-ES" smtClean="0"/>
              <a:t>36</a:t>
            </a:fld>
            <a:endParaRPr lang="es-ES"/>
          </a:p>
        </p:txBody>
      </p:sp>
    </p:spTree>
    <p:extLst>
      <p:ext uri="{BB962C8B-B14F-4D97-AF65-F5344CB8AC3E}">
        <p14:creationId xmlns:p14="http://schemas.microsoft.com/office/powerpoint/2010/main" val="359036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2F702D43-594A-46CA-87BD-31DE5F5AA252}" type="slidenum">
              <a:rPr lang="es-ES" smtClean="0"/>
              <a:t>4</a:t>
            </a:fld>
            <a:endParaRPr lang="es-ES"/>
          </a:p>
        </p:txBody>
      </p:sp>
    </p:spTree>
    <p:extLst>
      <p:ext uri="{BB962C8B-B14F-4D97-AF65-F5344CB8AC3E}">
        <p14:creationId xmlns:p14="http://schemas.microsoft.com/office/powerpoint/2010/main" val="396227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3F5B2-B611-4036-B460-FE65784FB288}" type="slidenum">
              <a:rPr lang="es-ES" smtClean="0"/>
              <a:t>5</a:t>
            </a:fld>
            <a:endParaRPr lang="es-ES"/>
          </a:p>
        </p:txBody>
      </p:sp>
    </p:spTree>
    <p:extLst>
      <p:ext uri="{BB962C8B-B14F-4D97-AF65-F5344CB8AC3E}">
        <p14:creationId xmlns:p14="http://schemas.microsoft.com/office/powerpoint/2010/main" val="86771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2F702D43-594A-46CA-87BD-31DE5F5AA252}" type="slidenum">
              <a:rPr lang="es-ES" smtClean="0"/>
              <a:t>6</a:t>
            </a:fld>
            <a:endParaRPr lang="es-ES"/>
          </a:p>
        </p:txBody>
      </p:sp>
    </p:spTree>
    <p:extLst>
      <p:ext uri="{BB962C8B-B14F-4D97-AF65-F5344CB8AC3E}">
        <p14:creationId xmlns:p14="http://schemas.microsoft.com/office/powerpoint/2010/main" val="296383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2F702D43-594A-46CA-87BD-31DE5F5AA252}" type="slidenum">
              <a:rPr lang="es-ES" smtClean="0"/>
              <a:t>8</a:t>
            </a:fld>
            <a:endParaRPr lang="es-ES"/>
          </a:p>
        </p:txBody>
      </p:sp>
    </p:spTree>
    <p:extLst>
      <p:ext uri="{BB962C8B-B14F-4D97-AF65-F5344CB8AC3E}">
        <p14:creationId xmlns:p14="http://schemas.microsoft.com/office/powerpoint/2010/main" val="183653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B3F5B2-B611-4036-B460-FE65784FB288}" type="slidenum">
              <a:rPr lang="es-ES" smtClean="0"/>
              <a:t>9</a:t>
            </a:fld>
            <a:endParaRPr lang="es-ES"/>
          </a:p>
        </p:txBody>
      </p:sp>
    </p:spTree>
    <p:extLst>
      <p:ext uri="{BB962C8B-B14F-4D97-AF65-F5344CB8AC3E}">
        <p14:creationId xmlns:p14="http://schemas.microsoft.com/office/powerpoint/2010/main" val="313151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F702D43-594A-46CA-87BD-31DE5F5AA252}" type="slidenum">
              <a:rPr lang="es-ES" smtClean="0"/>
              <a:t>10</a:t>
            </a:fld>
            <a:endParaRPr lang="es-ES"/>
          </a:p>
        </p:txBody>
      </p:sp>
    </p:spTree>
    <p:extLst>
      <p:ext uri="{BB962C8B-B14F-4D97-AF65-F5344CB8AC3E}">
        <p14:creationId xmlns:p14="http://schemas.microsoft.com/office/powerpoint/2010/main" val="179349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E713F40-0020-4520-84D1-585DF6D953E5}" type="datetime1">
              <a:rPr lang="es-ES" smtClean="0"/>
              <a:t>26/10/2018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2389" y="-2199"/>
            <a:ext cx="1801172" cy="1131947"/>
          </a:xfrm>
          <a:prstGeom prst="rect">
            <a:avLst/>
          </a:prstGeom>
        </p:spPr>
      </p:pic>
    </p:spTree>
    <p:extLst>
      <p:ext uri="{BB962C8B-B14F-4D97-AF65-F5344CB8AC3E}">
        <p14:creationId xmlns:p14="http://schemas.microsoft.com/office/powerpoint/2010/main" val="246857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F7F91E7-FEC8-4044-8A6C-E94C6D8A16E4}" type="datetime1">
              <a:rPr lang="es-ES" smtClean="0"/>
              <a:t>26/10/2018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3662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12781F-0280-427C-8699-038412AE4CF0}" type="datetime1">
              <a:rPr lang="es-ES" smtClean="0"/>
              <a:t>26/10/2018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227498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2389" y="-2199"/>
            <a:ext cx="1801172" cy="1131947"/>
          </a:xfrm>
          <a:prstGeom prst="rect">
            <a:avLst/>
          </a:prstGeom>
        </p:spPr>
      </p:pic>
    </p:spTree>
    <p:extLst>
      <p:ext uri="{BB962C8B-B14F-4D97-AF65-F5344CB8AC3E}">
        <p14:creationId xmlns:p14="http://schemas.microsoft.com/office/powerpoint/2010/main" val="332727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6296" y="33775"/>
            <a:ext cx="17986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79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4736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5639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3783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012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2254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6923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B82F78B3-6B06-4B38-90CF-81BC2DF9C075}" type="datetime1">
              <a:rPr lang="es-ES" smtClean="0"/>
              <a:t>26/10/2018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6296" y="33775"/>
            <a:ext cx="17986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1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631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88696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5860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317799C-AD54-4761-80A8-05D2F00D43C8}" type="datetime1">
              <a:rPr lang="es-ES" smtClean="0"/>
              <a:t>26/10/2018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386462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8D2C3EE-0D66-4C16-843F-86AA5B15C15F}" type="datetime1">
              <a:rPr lang="es-ES" smtClean="0"/>
              <a:t>26/10/2018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402660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B4E2084-368B-4A02-9559-91B0EF3953D1}" type="datetime1">
              <a:rPr lang="es-ES" smtClean="0"/>
              <a:t>26/10/2018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154040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C68424-F3ED-4651-BC15-01E881F1234C}" type="datetime1">
              <a:rPr lang="es-ES" smtClean="0"/>
              <a:t>26/10/2018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202023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0EF1F9-4D59-4383-BF4B-27B26EFC32EB}" type="datetime1">
              <a:rPr lang="es-ES" smtClean="0"/>
              <a:t>26/10/2018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185910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2AAABF-D968-48BC-B8B8-B5895F0AA28D}" type="datetime1">
              <a:rPr lang="es-ES" smtClean="0"/>
              <a:t>26/10/2018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133865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652615-3E2A-4388-933B-512C097E49CD}" type="datetime1">
              <a:rPr lang="es-ES" smtClean="0"/>
              <a:t>26/10/2018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F9F1B1-9730-46B3-AB40-BF8A454FDCF5}" type="slidenum">
              <a:rPr lang="es-ES" smtClean="0"/>
              <a:t>‹Nº›</a:t>
            </a:fld>
            <a:endParaRPr lang="es-ES"/>
          </a:p>
        </p:txBody>
      </p:sp>
    </p:spTree>
    <p:extLst>
      <p:ext uri="{BB962C8B-B14F-4D97-AF65-F5344CB8AC3E}">
        <p14:creationId xmlns:p14="http://schemas.microsoft.com/office/powerpoint/2010/main" val="34132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A33C-E364-4464-9A52-457E72FCD3CB}" type="datetime1">
              <a:rPr lang="es-ES" smtClean="0"/>
              <a:t>26/10/2018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9F1B1-9730-46B3-AB40-BF8A454FDCF5}" type="slidenum">
              <a:rPr lang="es-ES" smtClean="0"/>
              <a:t>‹Nº›</a:t>
            </a:fld>
            <a:endParaRPr lang="es-ES"/>
          </a:p>
        </p:txBody>
      </p:sp>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149280" cy="6858000"/>
          </a:xfrm>
          <a:prstGeom prst="rect">
            <a:avLst/>
          </a:prstGeom>
        </p:spPr>
      </p:pic>
    </p:spTree>
    <p:extLst>
      <p:ext uri="{BB962C8B-B14F-4D97-AF65-F5344CB8AC3E}">
        <p14:creationId xmlns:p14="http://schemas.microsoft.com/office/powerpoint/2010/main" val="37626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1FE17-FD17-41F2-A2A1-D0FB9D9AF1F2}" type="datetimeFigureOut">
              <a:rPr lang="es-ES" smtClean="0">
                <a:solidFill>
                  <a:prstClr val="black">
                    <a:tint val="75000"/>
                  </a:prstClr>
                </a:solidFill>
              </a:rPr>
              <a:pPr/>
              <a:t>26/10/2018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9F1B1-9730-46B3-AB40-BF8A454FDCF5}" type="slidenum">
              <a:rPr lang="es-ES" smtClean="0">
                <a:solidFill>
                  <a:prstClr val="black">
                    <a:tint val="75000"/>
                  </a:prstClr>
                </a:solidFill>
              </a:rPr>
              <a:pPr/>
              <a:t>‹Nº›</a:t>
            </a:fld>
            <a:endParaRPr lang="es-ES">
              <a:solidFill>
                <a:prstClr val="black">
                  <a:tint val="75000"/>
                </a:prstClr>
              </a:solidFill>
            </a:endParaRPr>
          </a:p>
        </p:txBody>
      </p:sp>
      <p:pic>
        <p:nvPicPr>
          <p:cNvPr id="7" name="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149280" cy="6858000"/>
          </a:xfrm>
          <a:prstGeom prst="rect">
            <a:avLst/>
          </a:prstGeom>
        </p:spPr>
      </p:pic>
    </p:spTree>
    <p:extLst>
      <p:ext uri="{BB962C8B-B14F-4D97-AF65-F5344CB8AC3E}">
        <p14:creationId xmlns:p14="http://schemas.microsoft.com/office/powerpoint/2010/main" val="36780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467" t="37633" r="22658" b="9450"/>
          <a:stretch/>
        </p:blipFill>
        <p:spPr bwMode="auto">
          <a:xfrm>
            <a:off x="2490" y="-12577"/>
            <a:ext cx="9250030" cy="690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E4F9F1B1-9730-46B3-AB40-BF8A454FDCF5}" type="slidenum">
              <a:rPr lang="es-ES" smtClean="0"/>
              <a:t>1</a:t>
            </a:fld>
            <a:endParaRPr lang="es-ES"/>
          </a:p>
        </p:txBody>
      </p:sp>
      <p:grpSp>
        <p:nvGrpSpPr>
          <p:cNvPr id="5" name="Grupo 4"/>
          <p:cNvGrpSpPr/>
          <p:nvPr/>
        </p:nvGrpSpPr>
        <p:grpSpPr>
          <a:xfrm>
            <a:off x="3151149" y="6229765"/>
            <a:ext cx="1388206" cy="462461"/>
            <a:chOff x="1187624" y="6080362"/>
            <a:chExt cx="1924047" cy="625805"/>
          </a:xfrm>
        </p:grpSpPr>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427" y="6312921"/>
              <a:ext cx="1824244" cy="393246"/>
            </a:xfrm>
            <a:prstGeom prst="rect">
              <a:avLst/>
            </a:prstGeom>
          </p:spPr>
        </p:pic>
        <p:sp>
          <p:nvSpPr>
            <p:cNvPr id="7" name="CuadroTexto 6"/>
            <p:cNvSpPr txBox="1"/>
            <p:nvPr/>
          </p:nvSpPr>
          <p:spPr>
            <a:xfrm>
              <a:off x="1187624" y="6080362"/>
              <a:ext cx="1820092" cy="291540"/>
            </a:xfrm>
            <a:prstGeom prst="rect">
              <a:avLst/>
            </a:prstGeom>
            <a:noFill/>
          </p:spPr>
          <p:txBody>
            <a:bodyPr wrap="square" rtlCol="0">
              <a:spAutoFit/>
            </a:bodyPr>
            <a:lstStyle/>
            <a:p>
              <a:r>
                <a:rPr lang="es-ES" sz="800" dirty="0" smtClean="0"/>
                <a:t>Financiado por:</a:t>
              </a:r>
              <a:endParaRPr lang="es-ES" sz="800" dirty="0"/>
            </a:p>
          </p:txBody>
        </p:sp>
      </p:grpSp>
    </p:spTree>
    <p:extLst>
      <p:ext uri="{BB962C8B-B14F-4D97-AF65-F5344CB8AC3E}">
        <p14:creationId xmlns:p14="http://schemas.microsoft.com/office/powerpoint/2010/main" val="2411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10</a:t>
            </a:fld>
            <a:endParaRPr lang="es-ES"/>
          </a:p>
        </p:txBody>
      </p:sp>
      <p:grpSp>
        <p:nvGrpSpPr>
          <p:cNvPr id="5" name="Grupo 4"/>
          <p:cNvGrpSpPr/>
          <p:nvPr/>
        </p:nvGrpSpPr>
        <p:grpSpPr>
          <a:xfrm>
            <a:off x="1187624" y="6080362"/>
            <a:ext cx="1887453" cy="655172"/>
            <a:chOff x="1187624" y="6080362"/>
            <a:chExt cx="1887453" cy="655172"/>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30" y="6342289"/>
              <a:ext cx="1806647"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1504562976"/>
              </p:ext>
            </p:extLst>
          </p:nvPr>
        </p:nvGraphicFramePr>
        <p:xfrm>
          <a:off x="1686509" y="1240419"/>
          <a:ext cx="6696742" cy="4707856"/>
        </p:xfrm>
        <a:graphic>
          <a:graphicData uri="http://schemas.openxmlformats.org/drawingml/2006/table">
            <a:tbl>
              <a:tblPr firstRow="1" firstCol="1" bandRow="1">
                <a:tableStyleId>{5C22544A-7EE6-4342-B048-85BDC9FD1C3A}</a:tableStyleId>
              </a:tblPr>
              <a:tblGrid>
                <a:gridCol w="797259">
                  <a:extLst>
                    <a:ext uri="{9D8B030D-6E8A-4147-A177-3AD203B41FA5}">
                      <a16:colId xmlns:a16="http://schemas.microsoft.com/office/drawing/2014/main" val="25793112"/>
                    </a:ext>
                  </a:extLst>
                </a:gridCol>
                <a:gridCol w="3528392">
                  <a:extLst>
                    <a:ext uri="{9D8B030D-6E8A-4147-A177-3AD203B41FA5}">
                      <a16:colId xmlns:a16="http://schemas.microsoft.com/office/drawing/2014/main" val="3622005140"/>
                    </a:ext>
                  </a:extLst>
                </a:gridCol>
                <a:gridCol w="1218963">
                  <a:extLst>
                    <a:ext uri="{9D8B030D-6E8A-4147-A177-3AD203B41FA5}">
                      <a16:colId xmlns:a16="http://schemas.microsoft.com/office/drawing/2014/main" val="1414388992"/>
                    </a:ext>
                  </a:extLst>
                </a:gridCol>
                <a:gridCol w="1152128">
                  <a:extLst>
                    <a:ext uri="{9D8B030D-6E8A-4147-A177-3AD203B41FA5}">
                      <a16:colId xmlns:a16="http://schemas.microsoft.com/office/drawing/2014/main" val="750107441"/>
                    </a:ext>
                  </a:extLst>
                </a:gridCol>
              </a:tblGrid>
              <a:tr h="356186">
                <a:tc gridSpan="4">
                  <a:txBody>
                    <a:bodyPr/>
                    <a:lstStyle/>
                    <a:p>
                      <a:pPr>
                        <a:lnSpc>
                          <a:spcPct val="107000"/>
                        </a:lnSpc>
                        <a:spcAft>
                          <a:spcPts val="0"/>
                        </a:spcAft>
                      </a:pPr>
                      <a:r>
                        <a:rPr lang="es-ES" sz="1000" dirty="0" smtClean="0">
                          <a:effectLst/>
                        </a:rPr>
                        <a:t> TRANSPARENCIA</a:t>
                      </a:r>
                      <a:r>
                        <a:rPr lang="es-ES" sz="1000" baseline="0" dirty="0" smtClean="0">
                          <a:effectLst/>
                        </a:rPr>
                        <a:t> </a:t>
                      </a:r>
                      <a:r>
                        <a:rPr lang="es-ES" sz="1000" dirty="0" smtClean="0">
                          <a:effectLst/>
                        </a:rPr>
                        <a:t>BLOQUE 2. MISIÓN VISIÓN Y VALORES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5393852"/>
                  </a:ext>
                </a:extLst>
              </a:tr>
              <a:tr h="320227">
                <a:tc gridSpan="4">
                  <a:txBody>
                    <a:bodyPr/>
                    <a:lstStyle/>
                    <a:p>
                      <a:pPr algn="ctr">
                        <a:lnSpc>
                          <a:spcPct val="107000"/>
                        </a:lnSpc>
                        <a:spcAft>
                          <a:spcPts val="0"/>
                        </a:spcAft>
                      </a:pPr>
                      <a:r>
                        <a:rPr lang="es-ES" sz="1000" dirty="0" smtClean="0">
                          <a:effectLst/>
                        </a:rPr>
                        <a:t>EL 90% DE LAS ENTIDADES PARTICIPANTES HAN SUPERADO EL BLOQUE 2</a:t>
                      </a:r>
                      <a:endParaRPr lang="es-ES" sz="1000" dirty="0">
                        <a:effectLst/>
                      </a:endParaRPr>
                    </a:p>
                  </a:txBody>
                  <a:tcPr marL="20098" marR="20098" marT="0" marB="0" anchor="ctr">
                    <a:solidFill>
                      <a:srgbClr val="00B05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36432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5788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La Misión es accesible y está a disposición pública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336194865"/>
                  </a:ext>
                </a:extLst>
              </a:tr>
              <a:tr h="941541">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TR.2.2.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La Visión es accesible y está a disposición pública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68317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Los Valores de la organización son accesibles y están a disposición pública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bg1"/>
                    </a:solidFill>
                  </a:tcPr>
                </a:tc>
                <a:extLst>
                  <a:ext uri="{0D108BD9-81ED-4DB2-BD59-A6C34878D82A}">
                    <a16:rowId xmlns:a16="http://schemas.microsoft.com/office/drawing/2014/main" val="109347545"/>
                  </a:ext>
                </a:extLst>
              </a:tr>
              <a:tr h="64047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a:effectLst/>
                          <a:latin typeface="Calibri" panose="020F0502020204030204" pitchFamily="34" charset="0"/>
                          <a:ea typeface="Calibri" panose="020F0502020204030204" pitchFamily="34" charset="0"/>
                          <a:cs typeface="Calibri" panose="020F0502020204030204" pitchFamily="34" charset="0"/>
                        </a:rPr>
                        <a:t>La información sobre la evolución histórica de la organización es accesible, está a disposición pública y contiene como mínimo año de constitución, motivación, fundadores/as e hitos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51139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a:effectLst/>
                          <a:latin typeface="Calibri" panose="020F0502020204030204" pitchFamily="34" charset="0"/>
                          <a:ea typeface="Calibri" panose="020F0502020204030204" pitchFamily="34" charset="0"/>
                          <a:cs typeface="Calibri" panose="020F0502020204030204" pitchFamily="34" charset="0"/>
                        </a:rPr>
                        <a:t>El código de conducta de la Coordinadora de ONGD y/o las recomendaciones éticas del Tercer Sector de Acción Social, y otros códigos de conducta (propios o suscritos) son accesibles y están a disposición pública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solidFill>
                      <a:schemeClr val="accent1"/>
                    </a:solidFill>
                  </a:tcPr>
                </a:tc>
                <a:tc>
                  <a:txBody>
                    <a:bodyPr/>
                    <a:lstStyle/>
                    <a:p>
                      <a:pPr algn="ct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solidFill>
                      <a:schemeClr val="bg1"/>
                    </a:solidFill>
                  </a:tcPr>
                </a:tc>
                <a:extLst>
                  <a:ext uri="{0D108BD9-81ED-4DB2-BD59-A6C34878D82A}">
                    <a16:rowId xmlns:a16="http://schemas.microsoft.com/office/drawing/2014/main" val="2962475183"/>
                  </a:ext>
                </a:extLst>
              </a:tr>
              <a:tr h="391762">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solidFill>
                      <a:schemeClr val="accent1"/>
                    </a:solidFill>
                  </a:tcPr>
                </a:tc>
                <a:tc>
                  <a:txBody>
                    <a:bodyPr/>
                    <a:lstStyle/>
                    <a:p>
                      <a:pPr algn="ctr">
                        <a:lnSpc>
                          <a:spcPct val="107000"/>
                        </a:lnSpc>
                        <a:spcAft>
                          <a:spcPts val="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solidFill>
                      <a:schemeClr val="accent1"/>
                    </a:solidFill>
                  </a:tcPr>
                </a:tc>
                <a:extLst>
                  <a:ext uri="{0D108BD9-81ED-4DB2-BD59-A6C34878D82A}">
                    <a16:rowId xmlns:a16="http://schemas.microsoft.com/office/drawing/2014/main" val="124233501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2. MISIÓN VISIÓN Y VALORES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49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11</a:t>
            </a:fld>
            <a:endParaRPr lang="es-ES"/>
          </a:p>
        </p:txBody>
      </p:sp>
      <p:sp>
        <p:nvSpPr>
          <p:cNvPr id="5" name="Rectángulo 4"/>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2. MISIÓN VISIÓN Y VALORES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475656" y="1206779"/>
            <a:ext cx="6986013" cy="1277786"/>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smtClean="0"/>
              <a:t>El 90% de las entidades participantes han superado el bloque 2.</a:t>
            </a:r>
          </a:p>
          <a:p>
            <a:pPr marL="285750" indent="-285750">
              <a:lnSpc>
                <a:spcPct val="107000"/>
              </a:lnSpc>
              <a:buFont typeface="Arial" panose="020B0604020202020204" pitchFamily="34" charset="0"/>
              <a:buChar char="•"/>
            </a:pPr>
            <a:r>
              <a:rPr lang="es-ES" dirty="0" smtClean="0"/>
              <a:t>Los </a:t>
            </a:r>
            <a:r>
              <a:rPr lang="es-ES" dirty="0"/>
              <a:t>indicadores TR.2.1 y TR.2.4 se han cumplido en el 100% de los casos. </a:t>
            </a:r>
            <a:r>
              <a:rPr lang="es-ES" dirty="0" smtClean="0"/>
              <a:t> </a:t>
            </a:r>
          </a:p>
        </p:txBody>
      </p:sp>
      <p:sp>
        <p:nvSpPr>
          <p:cNvPr id="7" name="Rectángulo 6"/>
          <p:cNvSpPr/>
          <p:nvPr/>
        </p:nvSpPr>
        <p:spPr>
          <a:xfrm>
            <a:off x="1465312" y="2852936"/>
            <a:ext cx="7139136" cy="1705852"/>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buFont typeface="Arial" panose="020B0604020202020204" pitchFamily="34" charset="0"/>
              <a:buChar char="•"/>
            </a:pPr>
            <a:r>
              <a:rPr lang="es-ES" dirty="0" smtClean="0"/>
              <a:t>Los </a:t>
            </a:r>
            <a:r>
              <a:rPr lang="es-ES" dirty="0"/>
              <a:t>indicadores TR.2.2, TR2.3 y TR.2.5 se han cumplido en un alto porcentaje. Las entidades que no han superado estos indicadores pueden superarlos en un breve espacio de tiempo sin especial dificultad. </a:t>
            </a:r>
            <a:endParaRPr lang="es-ES" dirty="0" smtClean="0"/>
          </a:p>
        </p:txBody>
      </p:sp>
      <p:sp>
        <p:nvSpPr>
          <p:cNvPr id="8" name="Rectángulo 7"/>
          <p:cNvSpPr/>
          <p:nvPr/>
        </p:nvSpPr>
        <p:spPr>
          <a:xfrm>
            <a:off x="1757904" y="5013176"/>
            <a:ext cx="6846544" cy="1200329"/>
          </a:xfrm>
          <a:prstGeom prst="rect">
            <a:avLst/>
          </a:prstGeom>
          <a:ln>
            <a:solidFill>
              <a:srgbClr val="00B050"/>
            </a:solidFill>
          </a:ln>
        </p:spPr>
        <p:txBody>
          <a:bodyPr wrap="square">
            <a:spAutoFit/>
          </a:bodyPr>
          <a:lstStyle/>
          <a:p>
            <a:r>
              <a:rPr lang="es-ES" b="1" dirty="0"/>
              <a:t>El Bloque 2: Misión, Visión y Valores </a:t>
            </a:r>
            <a:r>
              <a:rPr lang="es-ES" b="1" dirty="0" smtClean="0"/>
              <a:t>no </a:t>
            </a:r>
            <a:r>
              <a:rPr lang="es-ES" b="1" dirty="0"/>
              <a:t>tendría especial dificultad para ser superado </a:t>
            </a:r>
            <a:r>
              <a:rPr lang="es-ES" b="1" dirty="0" smtClean="0"/>
              <a:t>en </a:t>
            </a:r>
            <a:r>
              <a:rPr lang="es-ES" b="1" dirty="0"/>
              <a:t>un </a:t>
            </a:r>
            <a:r>
              <a:rPr lang="es-ES" b="1" dirty="0" smtClean="0"/>
              <a:t>plazo corto </a:t>
            </a:r>
            <a:r>
              <a:rPr lang="es-ES" b="1" dirty="0"/>
              <a:t>espacio de tiempo. </a:t>
            </a:r>
            <a:endParaRPr lang="es-ES" b="1" dirty="0" smtClean="0"/>
          </a:p>
          <a:p>
            <a:r>
              <a:rPr lang="es-ES" b="1" dirty="0" smtClean="0"/>
              <a:t>Habría que </a:t>
            </a:r>
            <a:r>
              <a:rPr lang="es-ES" b="1" dirty="0"/>
              <a:t>tener un especial cuidado en incluir Misión, Visión y Valores cuando nos enfrentemos a un proceso estratégico. </a:t>
            </a:r>
            <a:endParaRPr lang="es-ES" dirty="0"/>
          </a:p>
        </p:txBody>
      </p:sp>
    </p:spTree>
    <p:extLst>
      <p:ext uri="{BB962C8B-B14F-4D97-AF65-F5344CB8AC3E}">
        <p14:creationId xmlns:p14="http://schemas.microsoft.com/office/powerpoint/2010/main" val="395244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12</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3608292757"/>
              </p:ext>
            </p:extLst>
          </p:nvPr>
        </p:nvGraphicFramePr>
        <p:xfrm>
          <a:off x="1691680" y="1563688"/>
          <a:ext cx="6907595" cy="3914904"/>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72357">
                <a:tc gridSpan="4">
                  <a:txBody>
                    <a:bodyPr/>
                    <a:lstStyle/>
                    <a:p>
                      <a:pPr>
                        <a:lnSpc>
                          <a:spcPct val="107000"/>
                        </a:lnSpc>
                        <a:spcAft>
                          <a:spcPts val="0"/>
                        </a:spcAft>
                      </a:pPr>
                      <a:r>
                        <a:rPr lang="es-ES" sz="1000" dirty="0" smtClean="0">
                          <a:effectLst/>
                        </a:rPr>
                        <a:t> TRANSPARENCIA</a:t>
                      </a:r>
                      <a:r>
                        <a:rPr lang="es-ES" sz="1000" baseline="0" dirty="0" smtClean="0">
                          <a:effectLst/>
                        </a:rPr>
                        <a:t> </a:t>
                      </a:r>
                      <a:r>
                        <a:rPr lang="es-ES" sz="1000" dirty="0" smtClean="0">
                          <a:effectLst/>
                        </a:rPr>
                        <a:t>BLOQUE 3. BASE SOCIAL Y APOYOS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5393852"/>
                  </a:ext>
                </a:extLst>
              </a:tr>
              <a:tr h="288032">
                <a:tc gridSpan="4">
                  <a:txBody>
                    <a:bodyPr/>
                    <a:lstStyle/>
                    <a:p>
                      <a:pPr algn="ctr">
                        <a:lnSpc>
                          <a:spcPct val="107000"/>
                        </a:lnSpc>
                        <a:spcAft>
                          <a:spcPts val="0"/>
                        </a:spcAft>
                      </a:pPr>
                      <a:r>
                        <a:rPr lang="es-ES" sz="1000" dirty="0" smtClean="0">
                          <a:effectLst/>
                        </a:rPr>
                        <a:t>EL 50% DE LAS ENTIDADES PARTICIPANTES HAN SUPERADO EL BLOQUE 3</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32048">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57884">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TR.3.1.</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Hay datos cuantitativos de </a:t>
                      </a:r>
                      <a:r>
                        <a:rPr lang="es-ES" sz="900" dirty="0" smtClean="0">
                          <a:effectLst/>
                          <a:latin typeface="Calibri" panose="020F0502020204030204" pitchFamily="34" charset="0"/>
                          <a:ea typeface="Calibri" panose="020F0502020204030204" pitchFamily="34" charset="0"/>
                          <a:cs typeface="Calibri" panose="020F0502020204030204" pitchFamily="34" charset="0"/>
                        </a:rPr>
                        <a:t>personas </a:t>
                      </a:r>
                      <a:r>
                        <a:rPr lang="es-ES" sz="900" dirty="0">
                          <a:effectLst/>
                          <a:latin typeface="Calibri" panose="020F0502020204030204" pitchFamily="34" charset="0"/>
                          <a:ea typeface="Calibri" panose="020F0502020204030204" pitchFamily="34" charset="0"/>
                          <a:cs typeface="Calibri" panose="020F0502020204030204" pitchFamily="34" charset="0"/>
                        </a:rPr>
                        <a:t>físicas y/o </a:t>
                      </a:r>
                      <a:r>
                        <a:rPr lang="es-ES" sz="900" dirty="0" smtClean="0">
                          <a:effectLst/>
                          <a:latin typeface="Calibri" panose="020F0502020204030204" pitchFamily="34" charset="0"/>
                          <a:ea typeface="Calibri" panose="020F0502020204030204" pitchFamily="34" charset="0"/>
                          <a:cs typeface="Calibri" panose="020F0502020204030204" pitchFamily="34" charset="0"/>
                        </a:rPr>
                        <a:t>jurídicas </a:t>
                      </a:r>
                      <a:r>
                        <a:rPr lang="es-ES" sz="900" dirty="0">
                          <a:effectLst/>
                          <a:latin typeface="Calibri" panose="020F0502020204030204" pitchFamily="34" charset="0"/>
                          <a:ea typeface="Calibri" panose="020F0502020204030204" pitchFamily="34" charset="0"/>
                          <a:cs typeface="Calibri" panose="020F0502020204030204" pitchFamily="34" charset="0"/>
                        </a:rPr>
                        <a:t>de la base </a:t>
                      </a:r>
                      <a:r>
                        <a:rPr lang="es-ES" sz="900" dirty="0" smtClean="0">
                          <a:effectLst/>
                          <a:latin typeface="Calibri" panose="020F0502020204030204" pitchFamily="34" charset="0"/>
                          <a:ea typeface="Calibri" panose="020F0502020204030204" pitchFamily="34" charset="0"/>
                          <a:cs typeface="Calibri" panose="020F0502020204030204" pitchFamily="34" charset="0"/>
                        </a:rPr>
                        <a:t>social, </a:t>
                      </a:r>
                      <a:r>
                        <a:rPr lang="es-ES" sz="900" dirty="0">
                          <a:effectLst/>
                          <a:latin typeface="Calibri" panose="020F0502020204030204" pitchFamily="34" charset="0"/>
                          <a:ea typeface="Calibri" panose="020F0502020204030204" pitchFamily="34" charset="0"/>
                          <a:cs typeface="Calibri" panose="020F0502020204030204" pitchFamily="34" charset="0"/>
                        </a:rPr>
                        <a:t>especificando qué se entiende por cada uno de ellos: socios/as, donantes, voluntarios/as y personas beneficiarias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solidFill>
                      <a:schemeClr val="accent1">
                        <a:lumMod val="75000"/>
                      </a:schemeClr>
                    </a:solidFill>
                  </a:tcPr>
                </a:tc>
                <a:extLst>
                  <a:ext uri="{0D108BD9-81ED-4DB2-BD59-A6C34878D82A}">
                    <a16:rowId xmlns:a16="http://schemas.microsoft.com/office/drawing/2014/main" val="2336194865"/>
                  </a:ext>
                </a:extLst>
              </a:tr>
              <a:tr h="3648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TR.3.2.</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Hay datos cuantitativos de las personas contratadas que colaboran en la organización.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21602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TR.3.3.</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 listado público y accesible sobre las redes o federaciones a las que pertenece la organización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109347545"/>
                  </a:ext>
                </a:extLst>
              </a:tr>
              <a:tr h="14502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TR.3.4.</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 listado público y accesible de las financiadores públicos y privados que son personas jurídicas.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51538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TR.3.5.</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Son accesibles el documento de criterios del </a:t>
                      </a:r>
                      <a:r>
                        <a:rPr lang="es-ES" sz="900" dirty="0" err="1">
                          <a:effectLst/>
                          <a:latin typeface="Calibri" panose="020F0502020204030204" pitchFamily="34" charset="0"/>
                          <a:ea typeface="Calibri" panose="020F0502020204030204" pitchFamily="34" charset="0"/>
                          <a:cs typeface="Calibri" panose="020F0502020204030204" pitchFamily="34" charset="0"/>
                        </a:rPr>
                        <a:t>BG</a:t>
                      </a:r>
                      <a:r>
                        <a:rPr lang="es-ES" sz="900" dirty="0">
                          <a:effectLst/>
                          <a:latin typeface="Calibri" panose="020F0502020204030204" pitchFamily="34" charset="0"/>
                          <a:ea typeface="Calibri" panose="020F0502020204030204" pitchFamily="34" charset="0"/>
                          <a:cs typeface="Calibri" panose="020F0502020204030204" pitchFamily="34" charset="0"/>
                        </a:rPr>
                        <a:t> 6.7 y los canales (como mínimo correo electrónico y teléfono) para que se pueda solicitar información y hacer llegar quejas sobre la organización.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solidFill>
                      <a:schemeClr val="accent1">
                        <a:lumMod val="75000"/>
                      </a:schemeClr>
                    </a:solidFill>
                  </a:tcPr>
                </a:tc>
                <a:extLst>
                  <a:ext uri="{0D108BD9-81ED-4DB2-BD59-A6C34878D82A}">
                    <a16:rowId xmlns:a16="http://schemas.microsoft.com/office/drawing/2014/main" val="2962475183"/>
                  </a:ext>
                </a:extLst>
              </a:tr>
              <a:tr h="13688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TR.3.6.</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información pública y accesible sobre la implantación territorial de la organización (sedes)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47632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TR.3.7.</a:t>
                      </a: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 listado público y accesible de las ayudas públicas y las subvenciones públicas y privadas concedidas en el año analizado, con indicación de su importe, objetivo o finalidad y grupos beneficiarios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extLst>
                  <a:ext uri="{0D108BD9-81ED-4DB2-BD59-A6C34878D82A}">
                    <a16:rowId xmlns:a16="http://schemas.microsoft.com/office/drawing/2014/main" val="2879725050"/>
                  </a:ext>
                </a:extLst>
              </a:tr>
              <a:tr h="288032">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Aft>
                          <a:spcPts val="0"/>
                        </a:spcAft>
                      </a:pPr>
                      <a:r>
                        <a:rPr lang="es-E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58452944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3. BASE SOCIAL Y APOYOS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412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13</a:t>
            </a:fld>
            <a:endParaRPr lang="es-ES"/>
          </a:p>
        </p:txBody>
      </p:sp>
      <p:sp>
        <p:nvSpPr>
          <p:cNvPr id="5" name="Rectángulo 4"/>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3. BASE SOCIAL Y APOYOS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273731" y="1193413"/>
            <a:ext cx="7258709" cy="685059"/>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a:t>Los indicadores TR.3.2 y TR3.3 se han cumplido en el 100% de los casos. </a:t>
            </a:r>
            <a:endParaRPr lang="es-ES" dirty="0" smtClean="0"/>
          </a:p>
        </p:txBody>
      </p:sp>
      <p:sp>
        <p:nvSpPr>
          <p:cNvPr id="7" name="Rectángulo 6"/>
          <p:cNvSpPr/>
          <p:nvPr/>
        </p:nvSpPr>
        <p:spPr>
          <a:xfrm>
            <a:off x="1273730" y="1983230"/>
            <a:ext cx="7258709" cy="3187668"/>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50% de las entidades participantes no han superado el bloque 3</a:t>
            </a:r>
          </a:p>
          <a:p>
            <a:pPr marL="285750" indent="-285750">
              <a:lnSpc>
                <a:spcPct val="107000"/>
              </a:lnSpc>
              <a:spcAft>
                <a:spcPts val="0"/>
              </a:spcAft>
              <a:buFont typeface="Arial" panose="020B0604020202020204" pitchFamily="34" charset="0"/>
              <a:buChar char="•"/>
            </a:pPr>
            <a:r>
              <a:rPr lang="es-ES" dirty="0"/>
              <a:t>Los indicadores TR.3.4 y TR.3.6 se han cumplido en un alto porcentaje. Las entidades que no han superado estos indicadores pueden superarlos en un breve espacio de tiempo sin especial dificultad</a:t>
            </a:r>
            <a:r>
              <a:rPr lang="es-ES" dirty="0" smtClean="0"/>
              <a:t>.</a:t>
            </a:r>
          </a:p>
          <a:p>
            <a:pPr marL="285750" indent="-285750">
              <a:lnSpc>
                <a:spcPct val="107000"/>
              </a:lnSpc>
              <a:spcAft>
                <a:spcPts val="0"/>
              </a:spcAft>
              <a:buFont typeface="Arial" panose="020B0604020202020204" pitchFamily="34" charset="0"/>
              <a:buChar char="•"/>
            </a:pPr>
            <a:r>
              <a:rPr lang="es-ES" dirty="0"/>
              <a:t>Los indicadores TR.3.1, TR.3.5 y TR.3.7 </a:t>
            </a:r>
            <a:r>
              <a:rPr lang="es-ES" dirty="0" smtClean="0"/>
              <a:t>han sido </a:t>
            </a:r>
            <a:r>
              <a:rPr lang="es-ES" dirty="0"/>
              <a:t>superados por más del 55% de las entidades </a:t>
            </a:r>
            <a:r>
              <a:rPr lang="es-ES" dirty="0" smtClean="0"/>
              <a:t>analizadas. Las </a:t>
            </a:r>
            <a:r>
              <a:rPr lang="es-ES" dirty="0"/>
              <a:t>entidades que no han superado estos indicadores es por incumplir una parte del </a:t>
            </a:r>
            <a:r>
              <a:rPr lang="es-ES" dirty="0" smtClean="0"/>
              <a:t>indicador. Introduciendo </a:t>
            </a:r>
            <a:r>
              <a:rPr lang="es-ES" dirty="0"/>
              <a:t>algunas pequeñas modificaciones se podrían superar en un corto espacio de tiempo sin especial </a:t>
            </a:r>
            <a:r>
              <a:rPr lang="es-ES" dirty="0" smtClean="0"/>
              <a:t>dificultad</a:t>
            </a:r>
          </a:p>
        </p:txBody>
      </p:sp>
      <p:sp>
        <p:nvSpPr>
          <p:cNvPr id="8" name="Rectángulo 7"/>
          <p:cNvSpPr/>
          <p:nvPr/>
        </p:nvSpPr>
        <p:spPr>
          <a:xfrm>
            <a:off x="1757904" y="5457998"/>
            <a:ext cx="6630520" cy="646331"/>
          </a:xfrm>
          <a:prstGeom prst="rect">
            <a:avLst/>
          </a:prstGeom>
          <a:ln>
            <a:solidFill>
              <a:srgbClr val="00B050"/>
            </a:solidFill>
          </a:ln>
        </p:spPr>
        <p:txBody>
          <a:bodyPr wrap="square">
            <a:spAutoFit/>
          </a:bodyPr>
          <a:lstStyle/>
          <a:p>
            <a:r>
              <a:rPr lang="es-ES" b="1" dirty="0"/>
              <a:t>El Bloque 3: Base Social y Apoyos </a:t>
            </a:r>
            <a:r>
              <a:rPr lang="es-ES" b="1" dirty="0" smtClean="0"/>
              <a:t>no </a:t>
            </a:r>
            <a:r>
              <a:rPr lang="es-ES" b="1" dirty="0"/>
              <a:t>tendría especial dificultad para ser superado por las entidades analizadas en un </a:t>
            </a:r>
            <a:r>
              <a:rPr lang="es-ES" b="1" dirty="0" smtClean="0"/>
              <a:t>plazo corto.</a:t>
            </a:r>
            <a:endParaRPr lang="es-ES" dirty="0"/>
          </a:p>
        </p:txBody>
      </p:sp>
    </p:spTree>
    <p:extLst>
      <p:ext uri="{BB962C8B-B14F-4D97-AF65-F5344CB8AC3E}">
        <p14:creationId xmlns:p14="http://schemas.microsoft.com/office/powerpoint/2010/main" val="133020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14</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3822756040"/>
              </p:ext>
            </p:extLst>
          </p:nvPr>
        </p:nvGraphicFramePr>
        <p:xfrm>
          <a:off x="1779205" y="1200694"/>
          <a:ext cx="6907595" cy="4863962"/>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72357">
                <a:tc gridSpan="4">
                  <a:txBody>
                    <a:bodyPr/>
                    <a:lstStyle/>
                    <a:p>
                      <a:pPr>
                        <a:lnSpc>
                          <a:spcPct val="107000"/>
                        </a:lnSpc>
                        <a:spcAft>
                          <a:spcPts val="0"/>
                        </a:spcAft>
                      </a:pPr>
                      <a:r>
                        <a:rPr lang="es-ES" sz="1000" dirty="0" smtClean="0">
                          <a:effectLst/>
                        </a:rPr>
                        <a:t> TRANSPARENCIA</a:t>
                      </a:r>
                      <a:r>
                        <a:rPr lang="es-ES" sz="1000" baseline="0" dirty="0" smtClean="0">
                          <a:effectLst/>
                        </a:rPr>
                        <a:t> </a:t>
                      </a:r>
                      <a:r>
                        <a:rPr lang="es-ES" sz="1000" dirty="0" smtClean="0">
                          <a:effectLst/>
                        </a:rPr>
                        <a:t>BLOQUE 4. PLANIFICACIÓN Y RENDICIÓN DE CUENTAS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88032">
                <a:tc gridSpan="4">
                  <a:txBody>
                    <a:bodyPr/>
                    <a:lstStyle/>
                    <a:p>
                      <a:pPr algn="ctr">
                        <a:lnSpc>
                          <a:spcPct val="107000"/>
                        </a:lnSpc>
                        <a:spcAft>
                          <a:spcPts val="0"/>
                        </a:spcAft>
                      </a:pPr>
                      <a:r>
                        <a:rPr lang="es-ES" sz="1000" dirty="0" smtClean="0">
                          <a:effectLst/>
                        </a:rPr>
                        <a:t>EL 50% DE LAS ENTIDADES PARTICIPANTES HAN SUPERADO EL BLOQUE 4</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32048">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5788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planificación estratégica, como mínimo sus líneas generales, es accesible externamente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336194865"/>
                  </a:ext>
                </a:extLst>
              </a:tr>
              <a:tr h="231163">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Planificación Estratégica es accesible internamente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21602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Las cuentas anuales de la organización (balance situación, cuenta de resultados y memoria económica), auditadas en el caso de las organizaciones que deben pasar auditoría externa obligatoriamente, son accesibles al público en general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solidFill>
                      <a:schemeClr val="bg1"/>
                    </a:solidFill>
                  </a:tcPr>
                </a:tc>
                <a:extLst>
                  <a:ext uri="{0D108BD9-81ED-4DB2-BD59-A6C34878D82A}">
                    <a16:rowId xmlns:a16="http://schemas.microsoft.com/office/drawing/2014/main" val="109347545"/>
                  </a:ext>
                </a:extLst>
              </a:tr>
              <a:tr h="14502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Se difunde públicamente con carácter anual una memoria social de actividades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25093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Las memorias sociales de los últimos tres años son públicas y accesibles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bg1"/>
                    </a:solidFill>
                  </a:tcPr>
                </a:tc>
                <a:extLst>
                  <a:ext uri="{0D108BD9-81ED-4DB2-BD59-A6C34878D82A}">
                    <a16:rowId xmlns:a16="http://schemas.microsoft.com/office/drawing/2014/main" val="2962475183"/>
                  </a:ext>
                </a:extLst>
              </a:tr>
              <a:tr h="20954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información citada en el indicador </a:t>
                      </a:r>
                      <a:r>
                        <a:rPr lang="es-ES" sz="900" dirty="0" smtClean="0">
                          <a:effectLst/>
                          <a:latin typeface="Calibri" panose="020F0502020204030204" pitchFamily="34" charset="0"/>
                          <a:ea typeface="Calibri" panose="020F0502020204030204" pitchFamily="34" charset="0"/>
                          <a:cs typeface="Calibri" panose="020F0502020204030204" pitchFamily="34" charset="0"/>
                        </a:rPr>
                        <a:t>TR4.3 </a:t>
                      </a:r>
                      <a:r>
                        <a:rPr lang="es-ES" sz="900" dirty="0">
                          <a:effectLst/>
                          <a:latin typeface="Calibri" panose="020F0502020204030204" pitchFamily="34" charset="0"/>
                          <a:ea typeface="Calibri" panose="020F0502020204030204" pitchFamily="34" charset="0"/>
                          <a:cs typeface="Calibri" panose="020F0502020204030204" pitchFamily="34" charset="0"/>
                        </a:rPr>
                        <a:t>de los últimos tres años es pública y accesible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37850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reporta a la Coordinadora y/o a la Plataforma de ONG de Acción Social la distribución del origen y aplicación de los fondos del periodo siguiendo los criterios que establece la Coordinadora y/o la Plataforma de ONG de Acción Social.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879725050"/>
                  </a:ext>
                </a:extLst>
              </a:tr>
              <a:tr h="8969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En la memoria social se facilita, como mínimo, la siguiente información de todos los programas y proyectos: título, país o comunidades autónomas donde se desarrollan, importe ejecutado, socios locales y/o colaboraciones o </a:t>
                      </a:r>
                      <a:r>
                        <a:rPr lang="es-ES" sz="900" dirty="0" err="1">
                          <a:effectLst/>
                          <a:latin typeface="Calibri" panose="020F0502020204030204" pitchFamily="34" charset="0"/>
                          <a:ea typeface="Calibri" panose="020F0502020204030204" pitchFamily="34" charset="0"/>
                          <a:cs typeface="Calibri" panose="020F0502020204030204" pitchFamily="34" charset="0"/>
                        </a:rPr>
                        <a:t>partenariados</a:t>
                      </a:r>
                      <a:r>
                        <a:rPr lang="es-ES" sz="900" dirty="0">
                          <a:effectLst/>
                          <a:latin typeface="Calibri" panose="020F0502020204030204" pitchFamily="34" charset="0"/>
                          <a:ea typeface="Calibri" panose="020F0502020204030204" pitchFamily="34" charset="0"/>
                          <a:cs typeface="Calibri" panose="020F0502020204030204" pitchFamily="34" charset="0"/>
                        </a:rPr>
                        <a:t> locales (cuando existan), número de personas beneficiarias y número de personas voluntarias (cuando participen).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tx2"/>
                    </a:solidFill>
                  </a:tcPr>
                </a:tc>
                <a:extLst>
                  <a:ext uri="{0D108BD9-81ED-4DB2-BD59-A6C34878D82A}">
                    <a16:rowId xmlns:a16="http://schemas.microsoft.com/office/drawing/2014/main" val="2584529441"/>
                  </a:ext>
                </a:extLst>
              </a:tr>
              <a:tr h="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TR.4.9.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pone a disposición pública el compromiso de comunicación con las personas e instituciones que hagan aportaciones finalistas. Como mínimo dicho compromiso incluirá el proporcionar información sobre la actividad apoyada y los resultados obtenidos con la misma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solidFill>
                      <a:schemeClr val="tx2"/>
                    </a:solidFill>
                  </a:tcPr>
                </a:tc>
                <a:extLst>
                  <a:ext uri="{0D108BD9-81ED-4DB2-BD59-A6C34878D82A}">
                    <a16:rowId xmlns:a16="http://schemas.microsoft.com/office/drawing/2014/main" val="1876545626"/>
                  </a:ext>
                </a:extLst>
              </a:tr>
              <a:tr h="161259">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TR.4.10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pone a disposición pública su política de inversiones financieras.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solidFill>
                      <a:schemeClr val="accent6">
                        <a:lumMod val="75000"/>
                      </a:schemeClr>
                    </a:solidFill>
                  </a:tcPr>
                </a:tc>
                <a:extLst>
                  <a:ext uri="{0D108BD9-81ED-4DB2-BD59-A6C34878D82A}">
                    <a16:rowId xmlns:a16="http://schemas.microsoft.com/office/drawing/2014/main" val="1892282829"/>
                  </a:ext>
                </a:extLst>
              </a:tr>
              <a:tr h="220881">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accent1"/>
                    </a:solidFill>
                  </a:tcPr>
                </a:tc>
                <a:extLst>
                  <a:ext uri="{0D108BD9-81ED-4DB2-BD59-A6C34878D82A}">
                    <a16:rowId xmlns:a16="http://schemas.microsoft.com/office/drawing/2014/main" val="124233501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4. PLANIFICACIÓN Y RENDICIÓN DE CUENTAS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16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15</a:t>
            </a:fld>
            <a:endParaRPr lang="es-ES"/>
          </a:p>
        </p:txBody>
      </p:sp>
      <p:sp>
        <p:nvSpPr>
          <p:cNvPr id="5" name="Rectángulo 4"/>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a:t>BLOQUE 4. PLANIFICACIÓN Y RENDICIÓN DE CUENTAS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259632" y="1015525"/>
            <a:ext cx="7413069" cy="981423"/>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a:t>Los indicadores TR.4.1, TR.4.2 y TR.4.7 se han cumplido en el 100% de los casos. </a:t>
            </a:r>
            <a:r>
              <a:rPr lang="es-ES" dirty="0" smtClean="0"/>
              <a:t>. </a:t>
            </a:r>
          </a:p>
        </p:txBody>
      </p:sp>
      <p:sp>
        <p:nvSpPr>
          <p:cNvPr id="7" name="Rectángulo 6"/>
          <p:cNvSpPr/>
          <p:nvPr/>
        </p:nvSpPr>
        <p:spPr>
          <a:xfrm>
            <a:off x="1292776" y="1859168"/>
            <a:ext cx="7258709" cy="3780394"/>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50% de las entidades participantes no han superado el bloque 4</a:t>
            </a:r>
          </a:p>
          <a:p>
            <a:pPr marL="285750" indent="-285750">
              <a:lnSpc>
                <a:spcPct val="107000"/>
              </a:lnSpc>
              <a:spcAft>
                <a:spcPts val="0"/>
              </a:spcAft>
              <a:buFont typeface="Arial" panose="020B0604020202020204" pitchFamily="34" charset="0"/>
              <a:buChar char="•"/>
            </a:pPr>
            <a:r>
              <a:rPr lang="es-ES" dirty="0"/>
              <a:t>Los indicadores TR4.3, TR.4.4, TR.4.5 y TR4.6 se han cumplido en un alto porcentaje. </a:t>
            </a:r>
            <a:r>
              <a:rPr lang="es-ES" dirty="0" smtClean="0"/>
              <a:t>Estos </a:t>
            </a:r>
            <a:r>
              <a:rPr lang="es-ES" dirty="0"/>
              <a:t>indicadores </a:t>
            </a:r>
            <a:r>
              <a:rPr lang="es-ES" dirty="0" smtClean="0"/>
              <a:t>se pueden superar </a:t>
            </a:r>
            <a:r>
              <a:rPr lang="es-ES" dirty="0"/>
              <a:t>en un breve espacio de tiempo sin especial dificultad</a:t>
            </a:r>
            <a:r>
              <a:rPr lang="es-ES" dirty="0" smtClean="0"/>
              <a:t>.</a:t>
            </a:r>
          </a:p>
          <a:p>
            <a:pPr marL="285750" indent="-285750">
              <a:lnSpc>
                <a:spcPct val="107000"/>
              </a:lnSpc>
              <a:spcAft>
                <a:spcPts val="0"/>
              </a:spcAft>
              <a:buFont typeface="Arial" panose="020B0604020202020204" pitchFamily="34" charset="0"/>
              <a:buChar char="•"/>
            </a:pPr>
            <a:r>
              <a:rPr lang="es-ES" dirty="0"/>
              <a:t>Los indicadores TR.4.8, TR.4.9 y TR.4.10 son los menos superados en este bloque, si bien solo el TR.4.10 supera </a:t>
            </a:r>
            <a:r>
              <a:rPr lang="es-ES" dirty="0" smtClean="0"/>
              <a:t>el 50% de incumplimientos, en general no se superan por </a:t>
            </a:r>
            <a:r>
              <a:rPr lang="es-ES" dirty="0"/>
              <a:t>incumplir una parte del indicador. </a:t>
            </a:r>
            <a:r>
              <a:rPr lang="es-ES" dirty="0" smtClean="0"/>
              <a:t>Con pequeñas </a:t>
            </a:r>
            <a:r>
              <a:rPr lang="es-ES" dirty="0"/>
              <a:t>modificaciones se podrían superar en un espacio de tiempo medio sin especial dificultad (algunos indicadores necesitan de un debate y consenso previo, y alguno referente a la Memoria Social tienen una cadencia anual en la que incluir las modificaciones)</a:t>
            </a:r>
            <a:endParaRPr lang="es-ES" dirty="0" smtClean="0"/>
          </a:p>
        </p:txBody>
      </p:sp>
      <p:sp>
        <p:nvSpPr>
          <p:cNvPr id="8" name="Rectángulo 7"/>
          <p:cNvSpPr/>
          <p:nvPr/>
        </p:nvSpPr>
        <p:spPr>
          <a:xfrm>
            <a:off x="1650906" y="5772457"/>
            <a:ext cx="6630520" cy="646331"/>
          </a:xfrm>
          <a:prstGeom prst="rect">
            <a:avLst/>
          </a:prstGeom>
          <a:ln>
            <a:solidFill>
              <a:srgbClr val="00B050"/>
            </a:solidFill>
          </a:ln>
        </p:spPr>
        <p:txBody>
          <a:bodyPr wrap="square">
            <a:spAutoFit/>
          </a:bodyPr>
          <a:lstStyle/>
          <a:p>
            <a:r>
              <a:rPr lang="es-ES" b="1" dirty="0"/>
              <a:t>El Bloque 4, Base Social y apoyos </a:t>
            </a:r>
            <a:r>
              <a:rPr lang="es-ES" b="1" dirty="0" smtClean="0"/>
              <a:t>no </a:t>
            </a:r>
            <a:r>
              <a:rPr lang="es-ES" b="1" dirty="0"/>
              <a:t>tendría especial dificultad para ser superado por las entidades analizadas en un </a:t>
            </a:r>
            <a:r>
              <a:rPr lang="es-ES" b="1" dirty="0" smtClean="0"/>
              <a:t>plazo medio.</a:t>
            </a:r>
            <a:endParaRPr lang="es-ES" dirty="0"/>
          </a:p>
        </p:txBody>
      </p:sp>
    </p:spTree>
    <p:extLst>
      <p:ext uri="{BB962C8B-B14F-4D97-AF65-F5344CB8AC3E}">
        <p14:creationId xmlns:p14="http://schemas.microsoft.com/office/powerpoint/2010/main" val="419221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3728" y="2012949"/>
            <a:ext cx="5544616" cy="1776091"/>
          </a:xfrm>
        </p:spPr>
        <p:txBody>
          <a:bodyPr>
            <a:noAutofit/>
          </a:bodyPr>
          <a:lstStyle/>
          <a:p>
            <a:pPr marL="0" indent="0" algn="ctr">
              <a:buNone/>
            </a:pPr>
            <a:r>
              <a:rPr lang="es-ES" sz="5400" dirty="0" smtClean="0"/>
              <a:t>INDICADORES </a:t>
            </a:r>
          </a:p>
          <a:p>
            <a:pPr marL="0" indent="0" algn="ctr">
              <a:buNone/>
            </a:pPr>
            <a:r>
              <a:rPr lang="es-ES" sz="5400" dirty="0" smtClean="0"/>
              <a:t>DE </a:t>
            </a:r>
          </a:p>
          <a:p>
            <a:pPr marL="0" indent="0" algn="ctr">
              <a:buNone/>
            </a:pPr>
            <a:r>
              <a:rPr lang="es-ES" sz="5400" dirty="0" smtClean="0"/>
              <a:t>BUEN GOBIERNO</a:t>
            </a:r>
            <a:endParaRPr lang="es-ES" sz="5400" dirty="0"/>
          </a:p>
        </p:txBody>
      </p:sp>
      <p:sp>
        <p:nvSpPr>
          <p:cNvPr id="4" name="Marcador de número de diapositiva 3"/>
          <p:cNvSpPr>
            <a:spLocks noGrp="1"/>
          </p:cNvSpPr>
          <p:nvPr>
            <p:ph type="sldNum" sz="quarter" idx="12"/>
          </p:nvPr>
        </p:nvSpPr>
        <p:spPr/>
        <p:txBody>
          <a:bodyPr/>
          <a:lstStyle/>
          <a:p>
            <a:fld id="{E4F9F1B1-9730-46B3-AB40-BF8A454FDCF5}" type="slidenum">
              <a:rPr lang="es-ES" smtClean="0"/>
              <a:t>16</a:t>
            </a:fld>
            <a:endParaRPr lang="es-ES"/>
          </a:p>
        </p:txBody>
      </p:sp>
    </p:spTree>
    <p:extLst>
      <p:ext uri="{BB962C8B-B14F-4D97-AF65-F5344CB8AC3E}">
        <p14:creationId xmlns:p14="http://schemas.microsoft.com/office/powerpoint/2010/main" val="311132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17</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294708184"/>
              </p:ext>
            </p:extLst>
          </p:nvPr>
        </p:nvGraphicFramePr>
        <p:xfrm>
          <a:off x="1691680" y="1232510"/>
          <a:ext cx="6907595" cy="4832146"/>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66531">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1. ÓRGANO DE GOBIERNO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78% DE LAS ENTIDADES PARTICIPANTES HAN SUPERADO EL BLOQUE 1</a:t>
                      </a:r>
                      <a:endParaRPr lang="es-ES" sz="1000" dirty="0">
                        <a:effectLst/>
                      </a:endParaRPr>
                    </a:p>
                  </a:txBody>
                  <a:tcPr marL="20098" marR="20098" marT="0" marB="0" anchor="ctr">
                    <a:solidFill>
                      <a:srgbClr val="00B05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4578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El número mínimo de miembros del órgano de gobierno es de cinco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336194865"/>
                  </a:ext>
                </a:extLst>
              </a:tr>
              <a:tr h="22335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La proporción de mujeres en el órgano de gobierno es igual o superior al 40 %.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solidFill>
                      <a:schemeClr val="accent6">
                        <a:lumMod val="75000"/>
                      </a:schemeClr>
                    </a:solidFill>
                  </a:tcPr>
                </a:tc>
                <a:extLst>
                  <a:ext uri="{0D108BD9-81ED-4DB2-BD59-A6C34878D82A}">
                    <a16:rowId xmlns:a16="http://schemas.microsoft.com/office/drawing/2014/main" val="2738235111"/>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La proporción máxima de miembros del órgano de gobierno que mantienen relación de parentesco hasta segundo grado o que son parejas de hecho es del 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El número mínimo de reuniones del órgano de gobierno al año es de dos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El 80% de los miembros del órgano de gobierno asiste como mínimo al 50% de reuniones celebradas al año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No más del 40% de los miembros del órgano de gobierno recibe contraprestación económica por otros cargos que puedan ocupar en la organización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En el caso de las asociaciones, la elección y sustitución de cargos, se realizará como máximo cada cinco años. En el caso de otra forma jurídica, no aplica.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bg1"/>
                    </a:solidFill>
                  </a:tcPr>
                </a:tc>
                <a:extLst>
                  <a:ext uri="{0D108BD9-81ED-4DB2-BD59-A6C34878D82A}">
                    <a16:rowId xmlns:a16="http://schemas.microsoft.com/office/drawing/2014/main" val="2879725050"/>
                  </a:ext>
                </a:extLst>
              </a:tr>
              <a:tr h="708943">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Al menos un 60% de los miembros del órgano de gobierno tiene una permanencia máxima acumulada de forma continuada en el tiempo inferior a ocho años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tx2">
                        <a:lumMod val="20000"/>
                        <a:lumOff val="80000"/>
                      </a:schemeClr>
                    </a:solidFill>
                  </a:tcPr>
                </a:tc>
                <a:extLst>
                  <a:ext uri="{0D108BD9-81ED-4DB2-BD59-A6C34878D82A}">
                    <a16:rowId xmlns:a16="http://schemas.microsoft.com/office/drawing/2014/main" val="2584529441"/>
                  </a:ext>
                </a:extLst>
              </a:tr>
              <a:tr h="63369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Ningún miembro de órgano de gobierno tiene asignación vitalicia, teniendo en cuenta que los miembros con cargos honoríficos no se consideran a estos efectos parte del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1876545626"/>
                  </a:ext>
                </a:extLst>
              </a:tr>
              <a:tr h="369224">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solidFill>
                      <a:schemeClr val="accent1"/>
                    </a:solidFill>
                  </a:tcPr>
                </a:tc>
                <a:extLst>
                  <a:ext uri="{0D108BD9-81ED-4DB2-BD59-A6C34878D82A}">
                    <a16:rowId xmlns:a16="http://schemas.microsoft.com/office/drawing/2014/main" val="1892282829"/>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1. ÓRGANO DE GOBIERNO</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172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18</a:t>
            </a:fld>
            <a:endParaRPr lang="es-ES"/>
          </a:p>
        </p:txBody>
      </p:sp>
      <p:sp>
        <p:nvSpPr>
          <p:cNvPr id="6" name="Rectángulo 5"/>
          <p:cNvSpPr/>
          <p:nvPr/>
        </p:nvSpPr>
        <p:spPr>
          <a:xfrm>
            <a:off x="1331640" y="846739"/>
            <a:ext cx="7080073" cy="1574149"/>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smtClean="0"/>
              <a:t>El 78% de las entidades participantes han superado el bloque 1.</a:t>
            </a:r>
          </a:p>
          <a:p>
            <a:pPr marL="285750" indent="-285750">
              <a:lnSpc>
                <a:spcPct val="107000"/>
              </a:lnSpc>
              <a:buFont typeface="Arial" panose="020B0604020202020204" pitchFamily="34" charset="0"/>
              <a:buChar char="•"/>
            </a:pPr>
            <a:r>
              <a:rPr lang="es-ES" dirty="0"/>
              <a:t>Los indicadores BG.1.1, BG.1.4, BG.1.5, BG.1.6, y BG.1.9. se han cumplido en el 100% de los casos. </a:t>
            </a:r>
            <a:endParaRPr lang="es-ES" dirty="0" smtClean="0"/>
          </a:p>
          <a:p>
            <a:pPr marL="285750" indent="-285750">
              <a:lnSpc>
                <a:spcPct val="107000"/>
              </a:lnSpc>
              <a:buFont typeface="Arial" panose="020B0604020202020204" pitchFamily="34" charset="0"/>
              <a:buChar char="•"/>
            </a:pPr>
            <a:endParaRPr lang="es-ES" dirty="0"/>
          </a:p>
        </p:txBody>
      </p:sp>
      <p:sp>
        <p:nvSpPr>
          <p:cNvPr id="7" name="Rectángulo 6"/>
          <p:cNvSpPr/>
          <p:nvPr/>
        </p:nvSpPr>
        <p:spPr>
          <a:xfrm>
            <a:off x="1248480" y="2294873"/>
            <a:ext cx="7488832" cy="3187668"/>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buFont typeface="Arial" panose="020B0604020202020204" pitchFamily="34" charset="0"/>
              <a:buChar char="•"/>
            </a:pPr>
            <a:r>
              <a:rPr lang="es-ES" dirty="0"/>
              <a:t>Los indicadores BG.1.7 y BG.1.8 se han cumplido en un alto porcentaje. </a:t>
            </a:r>
            <a:endParaRPr lang="es-ES" dirty="0" smtClean="0"/>
          </a:p>
          <a:p>
            <a:pPr marL="285750" indent="-285750">
              <a:lnSpc>
                <a:spcPct val="107000"/>
              </a:lnSpc>
              <a:buFont typeface="Arial" panose="020B0604020202020204" pitchFamily="34" charset="0"/>
              <a:buChar char="•"/>
            </a:pPr>
            <a:r>
              <a:rPr lang="es-ES" dirty="0" smtClean="0"/>
              <a:t>El </a:t>
            </a:r>
            <a:r>
              <a:rPr lang="es-ES" dirty="0"/>
              <a:t>BG.1.2. (la proporción de mujeres en el órgano de gobierno supera el 40%) se incumple en un 56% de los casos, genera ciertas dificultades en alguna entidad debido a sus especificidades, tendría un periodo largo de adaptación de las organizaciones para su cumplimiento. </a:t>
            </a:r>
            <a:endParaRPr lang="es-ES" dirty="0" smtClean="0"/>
          </a:p>
          <a:p>
            <a:pPr marL="285750" indent="-285750">
              <a:lnSpc>
                <a:spcPct val="107000"/>
              </a:lnSpc>
              <a:buFont typeface="Arial" panose="020B0604020202020204" pitchFamily="34" charset="0"/>
              <a:buChar char="•"/>
            </a:pPr>
            <a:r>
              <a:rPr lang="es-ES" dirty="0" smtClean="0"/>
              <a:t>El </a:t>
            </a:r>
            <a:r>
              <a:rPr lang="es-ES" dirty="0"/>
              <a:t>BG.1.3., se incumple en un alto porcentaje por suponer una novedad organizativa (certificados de las personas del órgano de gobierno sobre su parentesco), se podrían cumplir en un espacio de tiempo corto sin especial dificultad. </a:t>
            </a:r>
            <a:endParaRPr lang="es-ES" dirty="0" smtClean="0"/>
          </a:p>
        </p:txBody>
      </p:sp>
      <p:sp>
        <p:nvSpPr>
          <p:cNvPr id="8" name="Rectángulo 7"/>
          <p:cNvSpPr/>
          <p:nvPr/>
        </p:nvSpPr>
        <p:spPr>
          <a:xfrm>
            <a:off x="2254799" y="5517232"/>
            <a:ext cx="6432001" cy="1200329"/>
          </a:xfrm>
          <a:prstGeom prst="rect">
            <a:avLst/>
          </a:prstGeom>
          <a:ln>
            <a:solidFill>
              <a:srgbClr val="00B050"/>
            </a:solidFill>
          </a:ln>
        </p:spPr>
        <p:txBody>
          <a:bodyPr wrap="square">
            <a:spAutoFit/>
          </a:bodyPr>
          <a:lstStyle/>
          <a:p>
            <a:pPr algn="just"/>
            <a:r>
              <a:rPr lang="es-ES" b="1" dirty="0"/>
              <a:t>El Bloque de 1, Órganos de Gobierno </a:t>
            </a:r>
            <a:r>
              <a:rPr lang="es-ES" b="1" dirty="0" smtClean="0"/>
              <a:t>no </a:t>
            </a:r>
            <a:r>
              <a:rPr lang="es-ES" b="1" dirty="0"/>
              <a:t>tendría especial dificultad para ser superado por las entidades analizadas en un </a:t>
            </a:r>
            <a:r>
              <a:rPr lang="es-ES" b="1" dirty="0" smtClean="0"/>
              <a:t>plazo corto, </a:t>
            </a:r>
            <a:r>
              <a:rPr lang="es-ES" b="1" dirty="0"/>
              <a:t>a pesar de la dificultad del cumplimiento del indicador BG.1.2. </a:t>
            </a:r>
            <a:endParaRPr lang="es-ES" b="1" dirty="0" smtClean="0"/>
          </a:p>
        </p:txBody>
      </p:sp>
      <p:sp>
        <p:nvSpPr>
          <p:cNvPr id="9" name="Rectángulo 8"/>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1. ÓRGANO DE GOBIERNO</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56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19</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2983164445"/>
              </p:ext>
            </p:extLst>
          </p:nvPr>
        </p:nvGraphicFramePr>
        <p:xfrm>
          <a:off x="1581082" y="1223992"/>
          <a:ext cx="6907595" cy="4805235"/>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284090">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2. MISIÓN VISIÓN Y VALORES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33% DE LAS ENTIDADES PARTICIPANTES HAN SUPERADO EL BLOQUE 2</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4578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una formulación de la Misión de la organización aprobada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336194865"/>
                  </a:ext>
                </a:extLst>
              </a:tr>
              <a:tr h="22335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Misión se revisará al menos cada diez años. Los términos de referencia para la revisión de la Misión contemplan la participación en el proceso de una representación de, al menos, los siguientes grupos de interés de la organización: órgano de gobierno, personal remunerado y </a:t>
                      </a:r>
                      <a:r>
                        <a:rPr lang="es-ES" sz="900" dirty="0" smtClean="0">
                          <a:effectLst/>
                          <a:latin typeface="Calibri" panose="020F0502020204030204" pitchFamily="34" charset="0"/>
                          <a:ea typeface="Calibri" panose="020F0502020204030204" pitchFamily="34" charset="0"/>
                          <a:cs typeface="Calibri" panose="020F0502020204030204" pitchFamily="34" charset="0"/>
                        </a:rPr>
                        <a:t>voluntariado Y </a:t>
                      </a:r>
                      <a:r>
                        <a:rPr lang="es-ES" sz="900" dirty="0">
                          <a:effectLst/>
                          <a:latin typeface="Calibri" panose="020F0502020204030204" pitchFamily="34" charset="0"/>
                          <a:ea typeface="Calibri" panose="020F0502020204030204" pitchFamily="34" charset="0"/>
                          <a:cs typeface="Calibri" panose="020F0502020204030204" pitchFamily="34" charset="0"/>
                        </a:rPr>
                        <a:t>las personas beneficiarias.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0"/>
                        </a:spcAft>
                      </a:pPr>
                      <a:r>
                        <a:rPr lang="es-ES" sz="1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endPar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2738235111"/>
                  </a:ext>
                </a:extLst>
              </a:tr>
              <a:tr h="27667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una formulación de la Visión de la organización aprobada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BG.2.4.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Visión se revisará cada vez que se actualice el plan estratégico. Los términos de referencia de revisión de la Visión contemplan la participación en el proceso de una representación de los siguientes grupos de interés de la organización: órgano de gobierno, personal remunerado y voluntariado. Para ONG de acción social también se incluyen las personas beneficiarias.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tx2"/>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una formulación de los valores de la organización aprobada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Los Valores se revisan al menos cada diez años. Los términos de referencia de revisión de los Valores contemplan la participación en el proceso de una representación de los siguientes grupos de interés de la organización: órgano de gobierno, personal remunerado y voluntariado. Para ONG de acción social también se incluyen las personas beneficiarias.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solidFill>
                      <a:schemeClr val="tx2"/>
                    </a:solidFill>
                  </a:tcPr>
                </a:tc>
                <a:extLst>
                  <a:ext uri="{0D108BD9-81ED-4DB2-BD59-A6C34878D82A}">
                    <a16:rowId xmlns:a16="http://schemas.microsoft.com/office/drawing/2014/main" val="498795624"/>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Los términos de referencia de definición/revisión de la Misión, Visión, Valores hacen referencia explícita al punto 1 del Código de Conducta de la Coordinadora (“Identidad de las ONGD”) y/o a la   (“Misión, Visión y Valores del </a:t>
                      </a:r>
                      <a:r>
                        <a:rPr lang="es-ES" sz="900" dirty="0" err="1">
                          <a:effectLst/>
                          <a:latin typeface="Calibri" panose="020F0502020204030204" pitchFamily="34" charset="0"/>
                          <a:ea typeface="Calibri" panose="020F0502020204030204" pitchFamily="34" charset="0"/>
                          <a:cs typeface="Calibri" panose="020F0502020204030204" pitchFamily="34" charset="0"/>
                        </a:rPr>
                        <a:t>TSAS</a:t>
                      </a:r>
                      <a:r>
                        <a:rPr lang="es-ES" sz="900" dirty="0">
                          <a:effectLst/>
                          <a:latin typeface="Calibri" panose="020F0502020204030204" pitchFamily="34" charset="0"/>
                          <a:ea typeface="Calibri" panose="020F0502020204030204" pitchFamily="34" charset="0"/>
                          <a:cs typeface="Calibri" panose="020F0502020204030204" pitchFamily="34" charset="0"/>
                        </a:rPr>
                        <a:t>”) del III Plan Estratégico del Tercer Sector de Acción Social, como elementos de referencia.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6">
                        <a:lumMod val="75000"/>
                      </a:schemeClr>
                    </a:solidFill>
                  </a:tcPr>
                </a:tc>
                <a:extLst>
                  <a:ext uri="{0D108BD9-81ED-4DB2-BD59-A6C34878D82A}">
                    <a16:rowId xmlns:a16="http://schemas.microsoft.com/office/drawing/2014/main" val="2879725050"/>
                  </a:ext>
                </a:extLst>
              </a:tr>
              <a:tr h="158608">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ctr">
                    <a:solidFill>
                      <a:schemeClr val="accent1"/>
                    </a:solidFill>
                  </a:tcPr>
                </a:tc>
                <a:extLst>
                  <a:ext uri="{0D108BD9-81ED-4DB2-BD59-A6C34878D82A}">
                    <a16:rowId xmlns:a16="http://schemas.microsoft.com/office/drawing/2014/main" val="258452944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2. MISIÓN VISIÓN Y VALORES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56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548681"/>
            <a:ext cx="7499176" cy="5832648"/>
          </a:xfrm>
        </p:spPr>
        <p:txBody>
          <a:bodyPr>
            <a:normAutofit/>
          </a:bodyPr>
          <a:lstStyle/>
          <a:p>
            <a:pPr marL="0" indent="0">
              <a:lnSpc>
                <a:spcPct val="60000"/>
              </a:lnSpc>
              <a:buNone/>
            </a:pPr>
            <a:r>
              <a:rPr lang="es-ES" sz="2000" b="1" dirty="0">
                <a:solidFill>
                  <a:schemeClr val="accent6"/>
                </a:solidFill>
              </a:rPr>
              <a:t> </a:t>
            </a:r>
            <a:r>
              <a:rPr lang="es-ES" sz="2000" b="1" dirty="0" smtClean="0">
                <a:solidFill>
                  <a:schemeClr val="accent6"/>
                </a:solidFill>
              </a:rPr>
              <a:t>     COMPOSICIÓN  </a:t>
            </a:r>
            <a:endParaRPr lang="es-ES" sz="2000" b="1" dirty="0">
              <a:solidFill>
                <a:schemeClr val="accent6"/>
              </a:solidFill>
            </a:endParaRPr>
          </a:p>
          <a:p>
            <a:pPr marL="0" indent="0" algn="just">
              <a:buNone/>
            </a:pPr>
            <a:endParaRPr lang="es-ES" dirty="0" smtClean="0"/>
          </a:p>
          <a:p>
            <a:pPr algn="just"/>
            <a:r>
              <a:rPr lang="es-ES" sz="1500" dirty="0"/>
              <a:t>E</a:t>
            </a:r>
            <a:r>
              <a:rPr lang="es-ES" sz="1500" dirty="0" smtClean="0"/>
              <a:t>stá formada por 31 </a:t>
            </a:r>
            <a:r>
              <a:rPr lang="es-ES" sz="1500" dirty="0"/>
              <a:t>organizaciones no </a:t>
            </a:r>
            <a:r>
              <a:rPr lang="es-ES" sz="1500" dirty="0" smtClean="0"/>
              <a:t>gubernamentales, confederaciones</a:t>
            </a:r>
            <a:r>
              <a:rPr lang="es-ES" sz="1500" dirty="0"/>
              <a:t>, federaciones y redes estatales que </a:t>
            </a:r>
            <a:r>
              <a:rPr lang="es-ES" sz="1500" dirty="0" smtClean="0"/>
              <a:t>realizan anualmente 13.000.000 </a:t>
            </a:r>
            <a:r>
              <a:rPr lang="es-ES" sz="1500" dirty="0"/>
              <a:t>de atenciones y </a:t>
            </a:r>
            <a:r>
              <a:rPr lang="es-ES" sz="1500" dirty="0" smtClean="0"/>
              <a:t>cuentan con </a:t>
            </a:r>
            <a:r>
              <a:rPr lang="es-ES" sz="1500" dirty="0"/>
              <a:t>la colaboración de 4.540.000 personas socias, 384.000 personas voluntarias y casi 94.000 trabajadores y </a:t>
            </a:r>
            <a:r>
              <a:rPr lang="es-ES" sz="1500" dirty="0" smtClean="0"/>
              <a:t>trabajadoras.  </a:t>
            </a:r>
            <a:endParaRPr lang="es-ES" sz="1500" dirty="0">
              <a:solidFill>
                <a:srgbClr val="FF0000"/>
              </a:solidFill>
            </a:endParaRPr>
          </a:p>
          <a:p>
            <a:pPr algn="just"/>
            <a:endParaRPr lang="es-ES" sz="1500" dirty="0" smtClean="0">
              <a:solidFill>
                <a:srgbClr val="FF0000"/>
              </a:solidFill>
            </a:endParaRPr>
          </a:p>
          <a:p>
            <a:pPr algn="just"/>
            <a:endParaRPr lang="es-ES" sz="1500" dirty="0">
              <a:solidFill>
                <a:srgbClr val="FF0000"/>
              </a:solidFill>
            </a:endParaRPr>
          </a:p>
          <a:p>
            <a:pPr algn="just"/>
            <a:endParaRPr lang="es-ES" sz="1500" dirty="0" smtClean="0">
              <a:solidFill>
                <a:srgbClr val="FF0000"/>
              </a:solidFill>
            </a:endParaRPr>
          </a:p>
          <a:p>
            <a:pPr algn="just"/>
            <a:endParaRPr lang="es-ES" sz="1500" dirty="0">
              <a:solidFill>
                <a:srgbClr val="FF0000"/>
              </a:solidFill>
            </a:endParaRPr>
          </a:p>
          <a:p>
            <a:pPr algn="just"/>
            <a:endParaRPr lang="es-ES" sz="1500" dirty="0" smtClean="0">
              <a:solidFill>
                <a:srgbClr val="FF0000"/>
              </a:solidFill>
            </a:endParaRPr>
          </a:p>
          <a:p>
            <a:pPr algn="just"/>
            <a:endParaRPr lang="es-ES" sz="1500" dirty="0">
              <a:solidFill>
                <a:srgbClr val="FF0000"/>
              </a:solidFill>
            </a:endParaRPr>
          </a:p>
          <a:p>
            <a:pPr algn="just"/>
            <a:endParaRPr lang="es-ES" sz="1500" dirty="0" smtClean="0">
              <a:solidFill>
                <a:srgbClr val="FF0000"/>
              </a:solidFill>
            </a:endParaRPr>
          </a:p>
          <a:p>
            <a:pPr algn="just"/>
            <a:endParaRPr lang="es-ES" sz="1500" dirty="0">
              <a:solidFill>
                <a:srgbClr val="FF0000"/>
              </a:solidFill>
            </a:endParaRPr>
          </a:p>
          <a:p>
            <a:pPr algn="just"/>
            <a:endParaRPr lang="es-ES" sz="1500" dirty="0" smtClean="0"/>
          </a:p>
          <a:p>
            <a:pPr algn="just"/>
            <a:r>
              <a:rPr lang="es-ES" sz="1500" dirty="0" smtClean="0"/>
              <a:t>Entidades observadoras permanentes:</a:t>
            </a:r>
          </a:p>
          <a:p>
            <a:pPr marL="0" indent="0">
              <a:buNone/>
            </a:pP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3" y="5277476"/>
            <a:ext cx="2088233" cy="626470"/>
          </a:xfrm>
          <a:prstGeom prst="rect">
            <a:avLst/>
          </a:prstGeom>
        </p:spPr>
      </p:pic>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pSp>
        <p:nvGrpSpPr>
          <p:cNvPr id="9" name="Grupo 8"/>
          <p:cNvGrpSpPr/>
          <p:nvPr/>
        </p:nvGrpSpPr>
        <p:grpSpPr>
          <a:xfrm>
            <a:off x="1380379" y="2271635"/>
            <a:ext cx="7440093" cy="2448272"/>
            <a:chOff x="1259632" y="2271635"/>
            <a:chExt cx="7440093" cy="2448272"/>
          </a:xfrm>
        </p:grpSpPr>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271635"/>
              <a:ext cx="7225580" cy="2448272"/>
            </a:xfrm>
            <a:prstGeom prst="rect">
              <a:avLst/>
            </a:prstGeom>
          </p:spPr>
        </p:pic>
        <p:pic>
          <p:nvPicPr>
            <p:cNvPr id="8" name="Imagen 7"/>
            <p:cNvPicPr>
              <a:picLocks noChangeAspect="1"/>
            </p:cNvPicPr>
            <p:nvPr/>
          </p:nvPicPr>
          <p:blipFill>
            <a:blip r:embed="rId6"/>
            <a:stretch>
              <a:fillRect/>
            </a:stretch>
          </p:blipFill>
          <p:spPr>
            <a:xfrm>
              <a:off x="7753277" y="2564904"/>
              <a:ext cx="946448" cy="319926"/>
            </a:xfrm>
            <a:prstGeom prst="rect">
              <a:avLst/>
            </a:prstGeom>
          </p:spPr>
        </p:pic>
      </p:grpSp>
      <p:grpSp>
        <p:nvGrpSpPr>
          <p:cNvPr id="10" name="Grupo 9"/>
          <p:cNvGrpSpPr/>
          <p:nvPr/>
        </p:nvGrpSpPr>
        <p:grpSpPr>
          <a:xfrm>
            <a:off x="1259632" y="2271635"/>
            <a:ext cx="7675891" cy="2448272"/>
            <a:chOff x="1380379" y="2271635"/>
            <a:chExt cx="7675891" cy="2448272"/>
          </a:xfrm>
        </p:grpSpPr>
        <p:grpSp>
          <p:nvGrpSpPr>
            <p:cNvPr id="11" name="Grupo 10"/>
            <p:cNvGrpSpPr/>
            <p:nvPr/>
          </p:nvGrpSpPr>
          <p:grpSpPr>
            <a:xfrm>
              <a:off x="1380379" y="2271635"/>
              <a:ext cx="7440093" cy="2448272"/>
              <a:chOff x="1259632" y="2271635"/>
              <a:chExt cx="7440093" cy="2448272"/>
            </a:xfrm>
          </p:grpSpPr>
          <p:pic>
            <p:nvPicPr>
              <p:cNvPr id="13"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271635"/>
                <a:ext cx="7225580" cy="2448272"/>
              </a:xfrm>
              <a:prstGeom prst="rect">
                <a:avLst/>
              </a:prstGeom>
            </p:spPr>
          </p:pic>
          <p:pic>
            <p:nvPicPr>
              <p:cNvPr id="14" name="Imagen 13"/>
              <p:cNvPicPr>
                <a:picLocks noChangeAspect="1"/>
              </p:cNvPicPr>
              <p:nvPr/>
            </p:nvPicPr>
            <p:blipFill>
              <a:blip r:embed="rId6"/>
              <a:stretch>
                <a:fillRect/>
              </a:stretch>
            </p:blipFill>
            <p:spPr>
              <a:xfrm>
                <a:off x="7753277" y="2564904"/>
                <a:ext cx="946448" cy="319926"/>
              </a:xfrm>
              <a:prstGeom prst="rect">
                <a:avLst/>
              </a:prstGeom>
            </p:spPr>
          </p:pic>
        </p:grpSp>
        <p:pic>
          <p:nvPicPr>
            <p:cNvPr id="12" name="Imagen 11"/>
            <p:cNvPicPr>
              <a:picLocks noChangeAspect="1"/>
            </p:cNvPicPr>
            <p:nvPr/>
          </p:nvPicPr>
          <p:blipFill>
            <a:blip r:embed="rId7"/>
            <a:stretch>
              <a:fillRect/>
            </a:stretch>
          </p:blipFill>
          <p:spPr>
            <a:xfrm>
              <a:off x="8541157" y="4098154"/>
              <a:ext cx="515113" cy="356617"/>
            </a:xfrm>
            <a:prstGeom prst="rect">
              <a:avLst/>
            </a:prstGeom>
          </p:spPr>
        </p:pic>
      </p:grpSp>
    </p:spTree>
    <p:extLst>
      <p:ext uri="{BB962C8B-B14F-4D97-AF65-F5344CB8AC3E}">
        <p14:creationId xmlns:p14="http://schemas.microsoft.com/office/powerpoint/2010/main" val="4192657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20</a:t>
            </a:fld>
            <a:endParaRPr lang="es-ES"/>
          </a:p>
        </p:txBody>
      </p:sp>
      <p:sp>
        <p:nvSpPr>
          <p:cNvPr id="6" name="Rectángulo 5"/>
          <p:cNvSpPr/>
          <p:nvPr/>
        </p:nvSpPr>
        <p:spPr>
          <a:xfrm>
            <a:off x="1331640" y="908720"/>
            <a:ext cx="7560840" cy="685059"/>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a:t>Los indicadores BG.2.1, BG.2.3 y BG.2.5. se </a:t>
            </a:r>
            <a:r>
              <a:rPr lang="es-ES" dirty="0" smtClean="0"/>
              <a:t>superan en </a:t>
            </a:r>
            <a:r>
              <a:rPr lang="es-ES" dirty="0"/>
              <a:t>el 100% de los casos. </a:t>
            </a:r>
            <a:endParaRPr lang="es-ES" dirty="0" smtClean="0"/>
          </a:p>
        </p:txBody>
      </p:sp>
      <p:sp>
        <p:nvSpPr>
          <p:cNvPr id="7" name="Rectángulo 6"/>
          <p:cNvSpPr/>
          <p:nvPr/>
        </p:nvSpPr>
        <p:spPr>
          <a:xfrm>
            <a:off x="1331640" y="1628800"/>
            <a:ext cx="7488832" cy="3484031"/>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77% de las entidades no supera el bloque</a:t>
            </a:r>
          </a:p>
          <a:p>
            <a:pPr marL="285750" indent="-285750">
              <a:lnSpc>
                <a:spcPct val="107000"/>
              </a:lnSpc>
              <a:buFont typeface="Arial" panose="020B0604020202020204" pitchFamily="34" charset="0"/>
              <a:buChar char="•"/>
            </a:pPr>
            <a:r>
              <a:rPr lang="es-ES" dirty="0" smtClean="0"/>
              <a:t>Los </a:t>
            </a:r>
            <a:r>
              <a:rPr lang="es-ES" dirty="0"/>
              <a:t>indicadores BG.2.2, BG.2.4, BG.2.6 y BG.2.7. </a:t>
            </a:r>
            <a:r>
              <a:rPr lang="es-ES" dirty="0" smtClean="0"/>
              <a:t>alcanzan </a:t>
            </a:r>
            <a:r>
              <a:rPr lang="es-ES" dirty="0"/>
              <a:t>el 50% de </a:t>
            </a:r>
            <a:r>
              <a:rPr lang="es-ES" dirty="0" smtClean="0"/>
              <a:t>incumplimientos. El BG.2.7</a:t>
            </a:r>
            <a:r>
              <a:rPr lang="es-ES" dirty="0"/>
              <a:t>. </a:t>
            </a:r>
            <a:r>
              <a:rPr lang="es-ES" dirty="0" smtClean="0"/>
              <a:t>llega al 89%. Todos refieren </a:t>
            </a:r>
            <a:r>
              <a:rPr lang="es-ES" dirty="0"/>
              <a:t>aspectos que deben incluir </a:t>
            </a:r>
            <a:r>
              <a:rPr lang="es-ES" dirty="0" smtClean="0"/>
              <a:t>los términos </a:t>
            </a:r>
            <a:r>
              <a:rPr lang="es-ES" dirty="0"/>
              <a:t>de referencia de Misión, Visión y Valores. Se incumplen </a:t>
            </a:r>
            <a:r>
              <a:rPr lang="es-ES" dirty="0" smtClean="0"/>
              <a:t>o bien porque no existen los términos </a:t>
            </a:r>
            <a:r>
              <a:rPr lang="es-ES" dirty="0"/>
              <a:t>de </a:t>
            </a:r>
            <a:r>
              <a:rPr lang="es-ES" dirty="0" smtClean="0"/>
              <a:t>referencia, o bien éstos no están aprobados por el órgano de gobierno y/o por que no </a:t>
            </a:r>
            <a:r>
              <a:rPr lang="es-ES" dirty="0"/>
              <a:t>costa la aprobación en el acta correspondiente. Los indicadores no revisten especial dificultad para su cumplimiento, si bien se podrían cumplir en un </a:t>
            </a:r>
            <a:r>
              <a:rPr lang="es-ES" dirty="0" smtClean="0"/>
              <a:t>plazo largo </a:t>
            </a:r>
            <a:r>
              <a:rPr lang="es-ES" dirty="0"/>
              <a:t>al tener que realizarse en el proceso estratégico de la entidad que suele ser plurianual </a:t>
            </a:r>
            <a:endParaRPr lang="es-ES" dirty="0" smtClean="0"/>
          </a:p>
        </p:txBody>
      </p:sp>
      <p:sp>
        <p:nvSpPr>
          <p:cNvPr id="8" name="Rectángulo 7"/>
          <p:cNvSpPr/>
          <p:nvPr/>
        </p:nvSpPr>
        <p:spPr>
          <a:xfrm>
            <a:off x="2051720" y="5195698"/>
            <a:ext cx="6840760" cy="1477328"/>
          </a:xfrm>
          <a:prstGeom prst="rect">
            <a:avLst/>
          </a:prstGeom>
          <a:ln>
            <a:solidFill>
              <a:srgbClr val="00B050"/>
            </a:solidFill>
          </a:ln>
        </p:spPr>
        <p:txBody>
          <a:bodyPr wrap="square">
            <a:spAutoFit/>
          </a:bodyPr>
          <a:lstStyle/>
          <a:p>
            <a:r>
              <a:rPr lang="es-ES" b="1" dirty="0"/>
              <a:t>El Bloque de 2, Misión, Visión y Valores </a:t>
            </a:r>
            <a:r>
              <a:rPr lang="es-ES" b="1" dirty="0" smtClean="0"/>
              <a:t>no </a:t>
            </a:r>
            <a:r>
              <a:rPr lang="es-ES" b="1" dirty="0"/>
              <a:t>tendría especial dificultad para ser superado </a:t>
            </a:r>
            <a:r>
              <a:rPr lang="es-ES" b="1" dirty="0" smtClean="0"/>
              <a:t>en </a:t>
            </a:r>
            <a:r>
              <a:rPr lang="es-ES" b="1" dirty="0"/>
              <a:t>un espacio de tiempo largo. </a:t>
            </a:r>
            <a:endParaRPr lang="es-ES" b="1" dirty="0" smtClean="0"/>
          </a:p>
          <a:p>
            <a:r>
              <a:rPr lang="es-ES" b="1" u="sng" dirty="0" smtClean="0"/>
              <a:t>Habría </a:t>
            </a:r>
            <a:r>
              <a:rPr lang="es-ES" b="1" u="sng" dirty="0"/>
              <a:t>que analizar la </a:t>
            </a:r>
            <a:r>
              <a:rPr lang="es-ES" b="1" u="sng" dirty="0" smtClean="0"/>
              <a:t>posibilidad </a:t>
            </a:r>
            <a:r>
              <a:rPr lang="es-ES" b="1" u="sng" dirty="0"/>
              <a:t>de </a:t>
            </a:r>
            <a:r>
              <a:rPr lang="es-ES" b="1" u="sng" dirty="0" smtClean="0"/>
              <a:t>obtener los </a:t>
            </a:r>
            <a:r>
              <a:rPr lang="es-ES" b="1" u="sng" dirty="0"/>
              <a:t>documentos de términos de referencia y su aprobación por el órgano de </a:t>
            </a:r>
            <a:r>
              <a:rPr lang="es-ES" b="1" u="sng" dirty="0" smtClean="0"/>
              <a:t>gobierno</a:t>
            </a:r>
            <a:r>
              <a:rPr lang="es-ES" b="1" u="sng" dirty="0"/>
              <a:t> </a:t>
            </a:r>
            <a:r>
              <a:rPr lang="es-ES" b="1" u="sng" dirty="0" smtClean="0"/>
              <a:t>en el plazo de implantación de la herramienta</a:t>
            </a:r>
          </a:p>
        </p:txBody>
      </p:sp>
      <p:sp>
        <p:nvSpPr>
          <p:cNvPr id="10" name="Rectángulo 9"/>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2. MISIÓN VISIÓN Y VALORES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1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21</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273227578"/>
              </p:ext>
            </p:extLst>
          </p:nvPr>
        </p:nvGraphicFramePr>
        <p:xfrm>
          <a:off x="1691680" y="1285702"/>
          <a:ext cx="6907595" cy="4648069"/>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284090">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3. PLANIFICACIÓN Y EVALUACIÓN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67% DE LAS ENTIDADES PARTICIPANTES HAN SUPERADO EL BLOQUE 3</a:t>
                      </a:r>
                      <a:endParaRPr lang="es-ES" sz="1000" dirty="0">
                        <a:effectLst/>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345788">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Se dispone de una planificación estratégica plurianual aprobada por el órgano de gobierno y tiene una duración máxima de diez años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bg1"/>
                    </a:solidFill>
                  </a:tcPr>
                </a:tc>
                <a:extLst>
                  <a:ext uri="{0D108BD9-81ED-4DB2-BD59-A6C34878D82A}">
                    <a16:rowId xmlns:a16="http://schemas.microsoft.com/office/drawing/2014/main" val="2336194865"/>
                  </a:ext>
                </a:extLst>
              </a:tr>
              <a:tr h="22335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Los términos de referencia de elaboración de la planificación estratégica contemplan la participación en el proceso de una representación de los siguientes grupos de interés de la organización: órgano de gobierno, personas remuneradas y voluntarias; también personas beneficiarias y/o socios locales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2738235111"/>
                  </a:ext>
                </a:extLst>
              </a:tr>
              <a:tr h="27667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La planificación estratégica incluye de forma explícita referencias a la misión, visión y valores de la organización y al código de conducta de la Coordinadora y/o a las 'Recomendaciones éticas del Tercer Sector de Acción Social'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6">
                        <a:lumMod val="75000"/>
                      </a:schemeClr>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La planificación estratégica incluye una estimación de los ingresos privados y públicos a conseguir anualmente durante el periodo de aplicación del plan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6">
                        <a:lumMod val="75000"/>
                      </a:schemeClr>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El órgano de gobierno realiza ejercicios de seguimiento y evaluación de la planificación estratégica. La periodicidad de estos ejercicios es, como mínimo, de la mitad del periodo de duración de la planificación estratégica vigente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El órgano de gobierno realiza ejercicios de seguimiento y evaluación de las programaciones operativas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Se dispone de un documento que refleja una política, un sistema o un procedimiento de seguimiento y evaluación de los proyectos y</a:t>
                      </a:r>
                      <a:br>
                        <a:rPr lang="es-ES" sz="1000" dirty="0">
                          <a:effectLst/>
                          <a:latin typeface="Calibri" panose="020F0502020204030204" pitchFamily="34" charset="0"/>
                          <a:ea typeface="Calibri" panose="020F0502020204030204" pitchFamily="34" charset="0"/>
                          <a:cs typeface="Calibri" panose="020F0502020204030204" pitchFamily="34" charset="0"/>
                        </a:rPr>
                      </a:br>
                      <a:r>
                        <a:rPr lang="es-ES" sz="1000" dirty="0">
                          <a:effectLst/>
                          <a:latin typeface="Calibri" panose="020F0502020204030204" pitchFamily="34" charset="0"/>
                          <a:ea typeface="Calibri" panose="020F0502020204030204" pitchFamily="34" charset="0"/>
                          <a:cs typeface="Calibri" panose="020F0502020204030204" pitchFamily="34" charset="0"/>
                        </a:rPr>
                        <a:t>programas de actividad propia de la organización (aquella ligada directamente al cumplimiento de la Misión).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bg1"/>
                    </a:solidFill>
                  </a:tcPr>
                </a:tc>
                <a:extLst>
                  <a:ext uri="{0D108BD9-81ED-4DB2-BD59-A6C34878D82A}">
                    <a16:rowId xmlns:a16="http://schemas.microsoft.com/office/drawing/2014/main" val="2879725050"/>
                  </a:ext>
                </a:extLst>
              </a:tr>
              <a:tr h="315466">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ctr">
                    <a:solidFill>
                      <a:schemeClr val="accent1"/>
                    </a:solidFill>
                  </a:tcPr>
                </a:tc>
                <a:extLst>
                  <a:ext uri="{0D108BD9-81ED-4DB2-BD59-A6C34878D82A}">
                    <a16:rowId xmlns:a16="http://schemas.microsoft.com/office/drawing/2014/main" val="258452944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3. PLANIFICACIÓN Y EVALUACIÓN</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848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22</a:t>
            </a:fld>
            <a:endParaRPr lang="es-ES"/>
          </a:p>
        </p:txBody>
      </p:sp>
      <p:sp>
        <p:nvSpPr>
          <p:cNvPr id="6" name="Rectángulo 5"/>
          <p:cNvSpPr/>
          <p:nvPr/>
        </p:nvSpPr>
        <p:spPr>
          <a:xfrm>
            <a:off x="1259632" y="791393"/>
            <a:ext cx="7080073" cy="981423"/>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smtClean="0"/>
              <a:t>El 67% de las entidades supera el bloque</a:t>
            </a:r>
          </a:p>
          <a:p>
            <a:pPr marL="285750" indent="-285750">
              <a:lnSpc>
                <a:spcPct val="107000"/>
              </a:lnSpc>
              <a:buFont typeface="Arial" panose="020B0604020202020204" pitchFamily="34" charset="0"/>
              <a:buChar char="•"/>
            </a:pPr>
            <a:r>
              <a:rPr lang="es-ES" dirty="0"/>
              <a:t>El indicador BG.3.5 se ha cumplido en el 100% de los casos. </a:t>
            </a:r>
            <a:endParaRPr lang="es-ES" dirty="0" smtClean="0"/>
          </a:p>
        </p:txBody>
      </p:sp>
      <p:sp>
        <p:nvSpPr>
          <p:cNvPr id="7" name="Rectángulo 6"/>
          <p:cNvSpPr/>
          <p:nvPr/>
        </p:nvSpPr>
        <p:spPr>
          <a:xfrm>
            <a:off x="1259632" y="1772816"/>
            <a:ext cx="7488832" cy="3385286"/>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200" dirty="0" smtClean="0"/>
          </a:p>
          <a:p>
            <a:pPr marL="285750" indent="-285750">
              <a:lnSpc>
                <a:spcPct val="107000"/>
              </a:lnSpc>
              <a:spcAft>
                <a:spcPts val="0"/>
              </a:spcAft>
              <a:buFont typeface="Arial" panose="020B0604020202020204" pitchFamily="34" charset="0"/>
              <a:buChar char="•"/>
            </a:pPr>
            <a:r>
              <a:rPr lang="es-ES" dirty="0"/>
              <a:t>Los </a:t>
            </a:r>
            <a:r>
              <a:rPr lang="es-ES" dirty="0" smtClean="0"/>
              <a:t>i </a:t>
            </a:r>
            <a:r>
              <a:rPr lang="es-ES" dirty="0"/>
              <a:t>BG.3.1, BG.3.6 y BG.3.7. se han cumplido en un alto porcentaje. </a:t>
            </a:r>
            <a:r>
              <a:rPr lang="es-ES" dirty="0" smtClean="0"/>
              <a:t>Se podrían superar en </a:t>
            </a:r>
            <a:r>
              <a:rPr lang="es-ES" dirty="0"/>
              <a:t>un espacio de tiempo medio sin especial dificultad. </a:t>
            </a:r>
            <a:endParaRPr lang="es-ES" dirty="0" smtClean="0"/>
          </a:p>
          <a:p>
            <a:pPr marL="285750" indent="-285750">
              <a:lnSpc>
                <a:spcPct val="107000"/>
              </a:lnSpc>
              <a:buFont typeface="Arial" panose="020B0604020202020204" pitchFamily="34" charset="0"/>
              <a:buChar char="•"/>
            </a:pPr>
            <a:r>
              <a:rPr lang="es-ES" dirty="0"/>
              <a:t>Los </a:t>
            </a:r>
            <a:r>
              <a:rPr lang="es-ES" dirty="0" smtClean="0"/>
              <a:t>BG.3.2</a:t>
            </a:r>
            <a:r>
              <a:rPr lang="es-ES" dirty="0"/>
              <a:t>, BG.3.3 y </a:t>
            </a:r>
            <a:r>
              <a:rPr lang="es-ES" dirty="0" smtClean="0"/>
              <a:t>BG.3.4. superan </a:t>
            </a:r>
            <a:r>
              <a:rPr lang="es-ES" dirty="0"/>
              <a:t>el 65% de incumplimientos, llegando el </a:t>
            </a:r>
            <a:r>
              <a:rPr lang="es-ES" dirty="0" smtClean="0"/>
              <a:t>BG.3.4</a:t>
            </a:r>
            <a:r>
              <a:rPr lang="es-ES" dirty="0"/>
              <a:t>. al 89% de incumplimientos. </a:t>
            </a:r>
            <a:r>
              <a:rPr lang="es-ES" dirty="0" smtClean="0"/>
              <a:t>Hacen referencia a aspectos que debe incluir los términos de referencia del Plan Estratégico o la propia planificación estratégica</a:t>
            </a:r>
            <a:r>
              <a:rPr lang="es-ES" dirty="0"/>
              <a:t>. Los indicadores no revisten especial dificultad para su cumplimiento, si bien se podrían cumplir en un </a:t>
            </a:r>
            <a:r>
              <a:rPr lang="es-ES" dirty="0" smtClean="0"/>
              <a:t>plazo largo </a:t>
            </a:r>
            <a:r>
              <a:rPr lang="es-ES" dirty="0"/>
              <a:t>al tener que realizarse en el proceso estratégico de la entidad que suele ser plurianual </a:t>
            </a:r>
          </a:p>
          <a:p>
            <a:pPr>
              <a:lnSpc>
                <a:spcPct val="107000"/>
              </a:lnSpc>
              <a:spcAft>
                <a:spcPts val="0"/>
              </a:spcAft>
            </a:pPr>
            <a:endParaRPr lang="es-ES" dirty="0" smtClean="0"/>
          </a:p>
        </p:txBody>
      </p:sp>
      <p:sp>
        <p:nvSpPr>
          <p:cNvPr id="9" name="Rectángulo 8"/>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3. PLANIFICACIÓN Y EVALUACIÓN</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2051720" y="5195698"/>
            <a:ext cx="6840760" cy="1477328"/>
          </a:xfrm>
          <a:prstGeom prst="rect">
            <a:avLst/>
          </a:prstGeom>
          <a:ln>
            <a:solidFill>
              <a:srgbClr val="00B050"/>
            </a:solidFill>
          </a:ln>
        </p:spPr>
        <p:txBody>
          <a:bodyPr wrap="square">
            <a:spAutoFit/>
          </a:bodyPr>
          <a:lstStyle/>
          <a:p>
            <a:r>
              <a:rPr lang="es-ES" b="1" dirty="0"/>
              <a:t>El Bloque de </a:t>
            </a:r>
            <a:r>
              <a:rPr lang="es-ES" b="1" dirty="0" smtClean="0"/>
              <a:t>3, Planificación y Evolución no </a:t>
            </a:r>
            <a:r>
              <a:rPr lang="es-ES" b="1" dirty="0"/>
              <a:t>tendría especial dificultad para ser superado </a:t>
            </a:r>
            <a:r>
              <a:rPr lang="es-ES" b="1" dirty="0" smtClean="0"/>
              <a:t>en </a:t>
            </a:r>
            <a:r>
              <a:rPr lang="es-ES" b="1" dirty="0"/>
              <a:t>un espacio de tiempo largo. </a:t>
            </a:r>
            <a:endParaRPr lang="es-ES" b="1" dirty="0" smtClean="0"/>
          </a:p>
          <a:p>
            <a:r>
              <a:rPr lang="es-ES" b="1" u="sng" dirty="0" smtClean="0"/>
              <a:t>Habría </a:t>
            </a:r>
            <a:r>
              <a:rPr lang="es-ES" b="1" u="sng" dirty="0"/>
              <a:t>que analizar la </a:t>
            </a:r>
            <a:r>
              <a:rPr lang="es-ES" b="1" u="sng" dirty="0" smtClean="0"/>
              <a:t>posibilidad </a:t>
            </a:r>
            <a:r>
              <a:rPr lang="es-ES" b="1" u="sng" dirty="0"/>
              <a:t>de </a:t>
            </a:r>
            <a:r>
              <a:rPr lang="es-ES" b="1" u="sng" dirty="0" smtClean="0"/>
              <a:t>obtener los </a:t>
            </a:r>
            <a:r>
              <a:rPr lang="es-ES" b="1" u="sng" dirty="0"/>
              <a:t>documentos de términos de </a:t>
            </a:r>
            <a:r>
              <a:rPr lang="es-ES" b="1" u="sng" dirty="0" smtClean="0"/>
              <a:t>referencia o Plan Estratégico </a:t>
            </a:r>
            <a:r>
              <a:rPr lang="es-ES" b="1" u="sng" dirty="0"/>
              <a:t>y su aprobación por el órgano de </a:t>
            </a:r>
            <a:r>
              <a:rPr lang="es-ES" b="1" u="sng" dirty="0" smtClean="0"/>
              <a:t>gobierno</a:t>
            </a:r>
            <a:r>
              <a:rPr lang="es-ES" b="1" u="sng" dirty="0"/>
              <a:t> </a:t>
            </a:r>
            <a:r>
              <a:rPr lang="es-ES" b="1" u="sng" dirty="0" smtClean="0"/>
              <a:t>en el plazo de implantación de la herramienta</a:t>
            </a:r>
          </a:p>
        </p:txBody>
      </p:sp>
    </p:spTree>
    <p:extLst>
      <p:ext uri="{BB962C8B-B14F-4D97-AF65-F5344CB8AC3E}">
        <p14:creationId xmlns:p14="http://schemas.microsoft.com/office/powerpoint/2010/main" val="44036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23</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4170311916"/>
              </p:ext>
            </p:extLst>
          </p:nvPr>
        </p:nvGraphicFramePr>
        <p:xfrm>
          <a:off x="1691680" y="1232510"/>
          <a:ext cx="6907595" cy="4788778"/>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66531">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4. GESTIÓN ECONÓMICA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56% DE LAS ENTIDADES PARTICIPANTES HAN SUPERADO EL BLOQUE 4</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26158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 presupuesto anual de ingresos y gastos aprobado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2336194865"/>
                  </a:ext>
                </a:extLst>
              </a:tr>
              <a:tr h="20382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El órgano de gobierno lleva a cabo un seguimiento del presupuesto como mínimo semestralmente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Existe una liquidación del presupuesto anual ejecutado, revisada y aprobada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1"/>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Se realiza una auditoría externa de las cuentas anuales siempre que el volumen de ingresos haya superado los 300.000 €.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cuenta con una política de inversión financiera formulada por escrito y aprobada por el órgano de gobierno cuya normativa de referencia incluye, como mínimo, las previsiones de Código de Conducta de Entidades No Lucrativas para inversiones temporales establecido por la </a:t>
                      </a:r>
                      <a:r>
                        <a:rPr lang="es-ES" sz="900" dirty="0" err="1">
                          <a:effectLst/>
                          <a:latin typeface="Calibri" panose="020F0502020204030204" pitchFamily="34" charset="0"/>
                          <a:ea typeface="Calibri" panose="020F0502020204030204" pitchFamily="34" charset="0"/>
                          <a:cs typeface="Calibri" panose="020F0502020204030204" pitchFamily="34" charset="0"/>
                        </a:rPr>
                        <a:t>CNMV</a:t>
                      </a:r>
                      <a:r>
                        <a:rPr lang="es-ES" sz="900" dirty="0">
                          <a:effectLst/>
                          <a:latin typeface="Calibri" panose="020F0502020204030204" pitchFamily="34" charset="0"/>
                          <a:ea typeface="Calibri" panose="020F0502020204030204" pitchFamily="34" charset="0"/>
                          <a:cs typeface="Calibri" panose="020F0502020204030204" pitchFamily="34" charset="0"/>
                        </a:rPr>
                        <a:t> en su Acuerdo de 20/11/2003 y marca unos criterios para minimizar el riesgo.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planificación estratégica plurianual y el seguimiento de la misma incluyen explícitamente los principales criterios de obtención de ingresos privados y públicos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498795624"/>
                  </a:ext>
                </a:extLst>
              </a:tr>
              <a:tr h="29056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dispone de un documento institucional que marca criterios de trazabilidad de los fondos finalistas que recibe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2879725050"/>
                  </a:ext>
                </a:extLst>
              </a:tr>
              <a:tr h="36004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Ningún financiador aporta a la organización más del 50% de sus ingresos totales del ejercicio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solidFill>
                      <a:schemeClr val="tx2">
                        <a:lumMod val="20000"/>
                        <a:lumOff val="80000"/>
                      </a:schemeClr>
                    </a:solidFill>
                  </a:tcPr>
                </a:tc>
                <a:extLst>
                  <a:ext uri="{0D108BD9-81ED-4DB2-BD59-A6C34878D82A}">
                    <a16:rowId xmlns:a16="http://schemas.microsoft.com/office/drawing/2014/main" val="2584529441"/>
                  </a:ext>
                </a:extLst>
              </a:tr>
              <a:tr h="63369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La organización no acumula recursos de tesorería u otros activos financieros en el ejercicio auditado n-1 por un monto superior al total del gasto realizado en el ejercicio auditado n</a:t>
                      </a:r>
                      <a:r>
                        <a:rPr lang="es-ES" sz="900" dirty="0" smtClean="0">
                          <a:effectLst/>
                          <a:latin typeface="Calibri" panose="020F0502020204030204" pitchFamily="34" charset="0"/>
                          <a:ea typeface="Calibri" panose="020F0502020204030204" pitchFamily="34" charset="0"/>
                          <a:cs typeface="Calibri" panose="020F0502020204030204" pitchFamily="34" charset="0"/>
                        </a:rPr>
                        <a: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chemeClr val="bg1"/>
                    </a:solidFill>
                  </a:tcPr>
                </a:tc>
                <a:extLst>
                  <a:ext uri="{0D108BD9-81ED-4DB2-BD59-A6C34878D82A}">
                    <a16:rowId xmlns:a16="http://schemas.microsoft.com/office/drawing/2014/main" val="1876545626"/>
                  </a:ext>
                </a:extLst>
              </a:tr>
              <a:tr h="266329">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nchor="ctr">
                    <a:solidFill>
                      <a:schemeClr val="accent1"/>
                    </a:solidFill>
                  </a:tcPr>
                </a:tc>
                <a:extLst>
                  <a:ext uri="{0D108BD9-81ED-4DB2-BD59-A6C34878D82A}">
                    <a16:rowId xmlns:a16="http://schemas.microsoft.com/office/drawing/2014/main" val="1892282829"/>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4. GESTIÓN ECONÓMICA</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08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24</a:t>
            </a:fld>
            <a:endParaRPr lang="es-ES"/>
          </a:p>
        </p:txBody>
      </p:sp>
      <p:sp>
        <p:nvSpPr>
          <p:cNvPr id="6" name="Rectángulo 5"/>
          <p:cNvSpPr/>
          <p:nvPr/>
        </p:nvSpPr>
        <p:spPr>
          <a:xfrm>
            <a:off x="1475656" y="1494811"/>
            <a:ext cx="7080073" cy="1277786"/>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smtClean="0"/>
              <a:t>El 56% de las entidades participantes han superado el bloque 4</a:t>
            </a:r>
          </a:p>
          <a:p>
            <a:pPr marL="285750" indent="-285750">
              <a:lnSpc>
                <a:spcPct val="107000"/>
              </a:lnSpc>
              <a:buFont typeface="Arial" panose="020B0604020202020204" pitchFamily="34" charset="0"/>
              <a:buChar char="•"/>
            </a:pPr>
            <a:r>
              <a:rPr lang="es-ES" dirty="0" smtClean="0"/>
              <a:t>El BG.4.1</a:t>
            </a:r>
            <a:r>
              <a:rPr lang="es-ES" dirty="0"/>
              <a:t>, BG.4.3 y BG.4.4 se </a:t>
            </a:r>
            <a:r>
              <a:rPr lang="es-ES" dirty="0" smtClean="0"/>
              <a:t>cumplen en el </a:t>
            </a:r>
            <a:r>
              <a:rPr lang="es-ES" dirty="0"/>
              <a:t>100% de los casos. </a:t>
            </a:r>
            <a:endParaRPr lang="es-ES" dirty="0" smtClean="0"/>
          </a:p>
          <a:p>
            <a:pPr marL="285750" indent="-285750">
              <a:lnSpc>
                <a:spcPct val="107000"/>
              </a:lnSpc>
              <a:buFont typeface="Arial" panose="020B0604020202020204" pitchFamily="34" charset="0"/>
              <a:buChar char="•"/>
            </a:pPr>
            <a:endParaRPr lang="es-ES" dirty="0" smtClean="0"/>
          </a:p>
        </p:txBody>
      </p:sp>
      <p:sp>
        <p:nvSpPr>
          <p:cNvPr id="7" name="Rectángulo 6"/>
          <p:cNvSpPr/>
          <p:nvPr/>
        </p:nvSpPr>
        <p:spPr>
          <a:xfrm>
            <a:off x="1475656" y="3068960"/>
            <a:ext cx="7488832" cy="2002215"/>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BG.4.2 </a:t>
            </a:r>
            <a:r>
              <a:rPr lang="es-ES" dirty="0"/>
              <a:t>y BG.4.8. se </a:t>
            </a:r>
            <a:r>
              <a:rPr lang="es-ES" dirty="0" smtClean="0"/>
              <a:t>cumplen </a:t>
            </a:r>
            <a:r>
              <a:rPr lang="es-ES" dirty="0"/>
              <a:t>en un alto porcentaje. </a:t>
            </a:r>
            <a:r>
              <a:rPr lang="es-ES" dirty="0" smtClean="0"/>
              <a:t>El </a:t>
            </a:r>
            <a:r>
              <a:rPr lang="es-ES" dirty="0"/>
              <a:t>BG.4.2 </a:t>
            </a:r>
            <a:r>
              <a:rPr lang="es-ES" dirty="0" smtClean="0"/>
              <a:t>se puede superar </a:t>
            </a:r>
            <a:r>
              <a:rPr lang="es-ES" dirty="0"/>
              <a:t>en un </a:t>
            </a:r>
            <a:r>
              <a:rPr lang="es-ES" dirty="0" smtClean="0"/>
              <a:t>plazo medio </a:t>
            </a:r>
            <a:r>
              <a:rPr lang="es-ES" dirty="0"/>
              <a:t>sin </a:t>
            </a:r>
            <a:r>
              <a:rPr lang="es-ES" dirty="0" smtClean="0"/>
              <a:t>dificultad</a:t>
            </a:r>
            <a:r>
              <a:rPr lang="es-ES" dirty="0"/>
              <a:t>. El </a:t>
            </a:r>
            <a:r>
              <a:rPr lang="es-ES" dirty="0" smtClean="0"/>
              <a:t>BG.4.8</a:t>
            </a:r>
            <a:r>
              <a:rPr lang="es-ES" dirty="0"/>
              <a:t>. es más </a:t>
            </a:r>
            <a:r>
              <a:rPr lang="es-ES" dirty="0" smtClean="0"/>
              <a:t>complicado, lograr la </a:t>
            </a:r>
            <a:r>
              <a:rPr lang="es-ES" dirty="0"/>
              <a:t>diversificación de la financiación tiene una cadencia que se puede alargar en el tiempo e incluso según la tipología de la entidad generar serias dificultades para su </a:t>
            </a:r>
            <a:r>
              <a:rPr lang="es-ES" dirty="0" smtClean="0"/>
              <a:t>cumplimiento</a:t>
            </a:r>
          </a:p>
        </p:txBody>
      </p:sp>
      <p:sp>
        <p:nvSpPr>
          <p:cNvPr id="9" name="Rectángulo 8"/>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4. GESTIÓN ECONÓMICA</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434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25</a:t>
            </a:fld>
            <a:endParaRPr lang="es-ES"/>
          </a:p>
        </p:txBody>
      </p:sp>
      <p:sp>
        <p:nvSpPr>
          <p:cNvPr id="7" name="Rectángulo 6"/>
          <p:cNvSpPr/>
          <p:nvPr/>
        </p:nvSpPr>
        <p:spPr>
          <a:xfrm>
            <a:off x="1289120" y="1094140"/>
            <a:ext cx="7488832" cy="3187668"/>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a:t>
            </a:r>
            <a:r>
              <a:rPr lang="es-ES" dirty="0"/>
              <a:t>indicador BG.4.6. hace referencia a aspectos del proceso estratégico de la entidad que deben incluir la Planificación Estratégica. </a:t>
            </a:r>
            <a:r>
              <a:rPr lang="es-ES" dirty="0" smtClean="0"/>
              <a:t>Los </a:t>
            </a:r>
            <a:r>
              <a:rPr lang="es-ES" dirty="0"/>
              <a:t>indicadores BG.4.6 y BG.4.7, que hacen referencia a diferentes políticas y/o documento institucional que como tales no existen en las entidades o bien no han sido aprobados por los órganos de gobierno y que no revisten especial dificultad para su cumplimiento, si bien se podrían cumplir en un </a:t>
            </a:r>
            <a:r>
              <a:rPr lang="es-ES" dirty="0" smtClean="0"/>
              <a:t>plazo medio </a:t>
            </a:r>
            <a:r>
              <a:rPr lang="es-ES" dirty="0"/>
              <a:t>al tener que consensuar diferentes visones. Más largo seria el tiempo para poder cumplir el indicador BG.4.6. por estará inmerso en el proceso estratégico de la entidad que suele ser plurianual. </a:t>
            </a:r>
            <a:endParaRPr lang="es-ES" dirty="0" smtClean="0"/>
          </a:p>
        </p:txBody>
      </p:sp>
      <p:sp>
        <p:nvSpPr>
          <p:cNvPr id="8" name="Rectángulo 7"/>
          <p:cNvSpPr/>
          <p:nvPr/>
        </p:nvSpPr>
        <p:spPr>
          <a:xfrm>
            <a:off x="1817535" y="4796378"/>
            <a:ext cx="6432001" cy="1754326"/>
          </a:xfrm>
          <a:prstGeom prst="rect">
            <a:avLst/>
          </a:prstGeom>
          <a:ln>
            <a:solidFill>
              <a:srgbClr val="00B050"/>
            </a:solidFill>
          </a:ln>
        </p:spPr>
        <p:txBody>
          <a:bodyPr wrap="square">
            <a:spAutoFit/>
          </a:bodyPr>
          <a:lstStyle/>
          <a:p>
            <a:pPr algn="just"/>
            <a:r>
              <a:rPr lang="es-ES" b="1" dirty="0"/>
              <a:t>El Bloque de 4, Gestión Económica </a:t>
            </a:r>
            <a:r>
              <a:rPr lang="es-ES" b="1" dirty="0" smtClean="0"/>
              <a:t>no </a:t>
            </a:r>
            <a:r>
              <a:rPr lang="es-ES" b="1" dirty="0"/>
              <a:t>tendría especial dificultad para ser superado por las entidades analizadas en un espacio de tiempo </a:t>
            </a:r>
            <a:r>
              <a:rPr lang="es-ES" b="1" dirty="0" smtClean="0"/>
              <a:t>medio-largo.</a:t>
            </a:r>
          </a:p>
          <a:p>
            <a:pPr algn="just"/>
            <a:r>
              <a:rPr lang="es-ES" b="1" dirty="0"/>
              <a:t>Habría que analizar la posibilidad de obtener los documentos de Plan Estratégico y su aprobación por el órgano de gobierno en el plazo de implantación de la </a:t>
            </a:r>
            <a:r>
              <a:rPr lang="es-ES" b="1" dirty="0" smtClean="0"/>
              <a:t>herramienta</a:t>
            </a:r>
            <a:endParaRPr lang="es-ES" b="1" dirty="0"/>
          </a:p>
        </p:txBody>
      </p:sp>
      <p:sp>
        <p:nvSpPr>
          <p:cNvPr id="9" name="Rectángulo 8"/>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4. GESTIÓN ECONÓMICA</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01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26</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278465392"/>
              </p:ext>
            </p:extLst>
          </p:nvPr>
        </p:nvGraphicFramePr>
        <p:xfrm>
          <a:off x="1779205" y="1404292"/>
          <a:ext cx="6907595" cy="4599972"/>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66531">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5. PERSONAS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33% DE LAS ENTIDADES PARTICIPANTES HAN SUPERADO EL BLOQUE 5</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26158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 organización dispone de una política o documento aprobado por órgano de gobierno de criterios sobre compensación y beneficios </a:t>
                      </a:r>
                      <a:r>
                        <a:rPr lang="es-ES" sz="950" dirty="0" smtClean="0">
                          <a:effectLst/>
                          <a:latin typeface="Calibri" panose="020F0502020204030204" pitchFamily="34" charset="0"/>
                          <a:ea typeface="Calibri" panose="020F0502020204030204" pitchFamily="34" charset="0"/>
                          <a:cs typeface="Calibri" panose="020F0502020204030204" pitchFamily="34" charset="0"/>
                        </a:rPr>
                        <a:t>sociales</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2336194865"/>
                  </a:ext>
                </a:extLst>
              </a:tr>
              <a:tr h="20382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 organización dispone de una política de selección y contratación de personal aprobada por el órgano de gobierno que es conocida internamente. </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Las políticas de Gestión de Personas (remuneradas y voluntarias) aprobadas por el órgano de gobierno hacen mención expresa a evitar cualquier discriminación. </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Existe un listado de perfiles de la organización y una descripción de cada puesto de trabajo</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tx2">
                        <a:lumMod val="20000"/>
                        <a:lumOff val="80000"/>
                      </a:schemeClr>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 organización impulsa la formación y el desarrollo continuo de su equipo operativo</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 organización dispone de un modelo de “acuerdo de incorporación” para firmar con todos sus voluntarios/as en el que se especifica el conjunto de derechos y obligaciones de ambas partes, así como el contenido de las funciones, actividades y tiempo de dedicación, además de disponer de un seguro para sus voluntarios/as. </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290564">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La organización dispone de un Plan de Voluntariado que incluya como mínimo : objetivos y actividades</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extLst>
                  <a:ext uri="{0D108BD9-81ED-4DB2-BD59-A6C34878D82A}">
                    <a16:rowId xmlns:a16="http://schemas.microsoft.com/office/drawing/2014/main" val="2879725050"/>
                  </a:ext>
                </a:extLst>
              </a:tr>
              <a:tr h="360040">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El porcentaje de mujeres que forman parte de la estructura ejecutiva responsable, tal y como se hace pública en el indicador TR1.3, es igual o superior al 40%</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solidFill>
                      <a:schemeClr val="tx2">
                        <a:lumMod val="20000"/>
                        <a:lumOff val="80000"/>
                      </a:schemeClr>
                    </a:solidFill>
                  </a:tcPr>
                </a:tc>
                <a:extLst>
                  <a:ext uri="{0D108BD9-81ED-4DB2-BD59-A6C34878D82A}">
                    <a16:rowId xmlns:a16="http://schemas.microsoft.com/office/drawing/2014/main" val="2584529441"/>
                  </a:ext>
                </a:extLst>
              </a:tr>
              <a:tr h="445045">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BG.5.9.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50" dirty="0">
                          <a:effectLst/>
                          <a:latin typeface="Calibri" panose="020F0502020204030204" pitchFamily="34" charset="0"/>
                          <a:ea typeface="Calibri" panose="020F0502020204030204" pitchFamily="34" charset="0"/>
                          <a:cs typeface="Calibri" panose="020F0502020204030204" pitchFamily="34" charset="0"/>
                        </a:rPr>
                        <a:t>Existe una política de género  aprobada por el órgano de gobierno en la organización</a:t>
                      </a:r>
                      <a:endParaRPr lang="es-E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solidFill>
                      <a:schemeClr val="accent6">
                        <a:lumMod val="75000"/>
                      </a:schemeClr>
                    </a:solidFill>
                  </a:tcPr>
                </a:tc>
                <a:extLst>
                  <a:ext uri="{0D108BD9-81ED-4DB2-BD59-A6C34878D82A}">
                    <a16:rowId xmlns:a16="http://schemas.microsoft.com/office/drawing/2014/main" val="1876545626"/>
                  </a:ext>
                </a:extLst>
              </a:tr>
              <a:tr h="266329">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solidFill>
                      <a:schemeClr val="accent1"/>
                    </a:solidFill>
                  </a:tcPr>
                </a:tc>
                <a:extLst>
                  <a:ext uri="{0D108BD9-81ED-4DB2-BD59-A6C34878D82A}">
                    <a16:rowId xmlns:a16="http://schemas.microsoft.com/office/drawing/2014/main" val="1892282829"/>
                  </a:ext>
                </a:extLst>
              </a:tr>
            </a:tbl>
          </a:graphicData>
        </a:graphic>
      </p:graphicFrame>
      <p:sp>
        <p:nvSpPr>
          <p:cNvPr id="11" name="Rectángulo 10"/>
          <p:cNvSpPr/>
          <p:nvPr/>
        </p:nvSpPr>
        <p:spPr>
          <a:xfrm>
            <a:off x="1259632" y="79645"/>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a:t>
            </a:r>
            <a:r>
              <a:rPr lang="es-ES" b="1" dirty="0" smtClean="0"/>
              <a:t>5. PERSONAS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41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27</a:t>
            </a:fld>
            <a:endParaRPr lang="es-ES"/>
          </a:p>
        </p:txBody>
      </p:sp>
      <p:sp>
        <p:nvSpPr>
          <p:cNvPr id="6" name="Rectángulo 5"/>
          <p:cNvSpPr/>
          <p:nvPr/>
        </p:nvSpPr>
        <p:spPr>
          <a:xfrm>
            <a:off x="1277080" y="836712"/>
            <a:ext cx="7399376" cy="1277786"/>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a:t>Los indicadores BG.5.4, BG.5.5, BG.5.6, BG.5.7 y BG.5.8. se </a:t>
            </a:r>
            <a:r>
              <a:rPr lang="es-ES" dirty="0" smtClean="0"/>
              <a:t>cumplen un alto porcentaje</a:t>
            </a:r>
            <a:r>
              <a:rPr lang="es-ES" dirty="0"/>
              <a:t>. </a:t>
            </a:r>
            <a:r>
              <a:rPr lang="es-ES" dirty="0" smtClean="0"/>
              <a:t>Se pueden superar en </a:t>
            </a:r>
            <a:r>
              <a:rPr lang="es-ES" dirty="0"/>
              <a:t>un </a:t>
            </a:r>
            <a:r>
              <a:rPr lang="es-ES" dirty="0" smtClean="0"/>
              <a:t>plazo medio </a:t>
            </a:r>
            <a:r>
              <a:rPr lang="es-ES" dirty="0"/>
              <a:t>sin especial dificultad. </a:t>
            </a:r>
            <a:endParaRPr lang="es-ES" dirty="0" smtClean="0"/>
          </a:p>
        </p:txBody>
      </p:sp>
      <p:sp>
        <p:nvSpPr>
          <p:cNvPr id="7" name="Rectángulo 6"/>
          <p:cNvSpPr/>
          <p:nvPr/>
        </p:nvSpPr>
        <p:spPr>
          <a:xfrm>
            <a:off x="1286912" y="2132856"/>
            <a:ext cx="7488832" cy="3484031"/>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77% de las entidades no supera el bloque</a:t>
            </a:r>
          </a:p>
          <a:p>
            <a:pPr marL="285750" indent="-285750">
              <a:lnSpc>
                <a:spcPct val="107000"/>
              </a:lnSpc>
              <a:spcAft>
                <a:spcPts val="0"/>
              </a:spcAft>
              <a:buFont typeface="Arial" panose="020B0604020202020204" pitchFamily="34" charset="0"/>
              <a:buChar char="•"/>
            </a:pPr>
            <a:r>
              <a:rPr lang="es-ES" dirty="0" smtClean="0"/>
              <a:t>Los </a:t>
            </a:r>
            <a:r>
              <a:rPr lang="es-ES" dirty="0"/>
              <a:t>indicadores BG.5.1, BG.5.2, BG.5.3. y BG.5.9.son los menos superados </a:t>
            </a:r>
            <a:r>
              <a:rPr lang="es-ES" dirty="0" smtClean="0"/>
              <a:t>El  </a:t>
            </a:r>
            <a:r>
              <a:rPr lang="es-ES" dirty="0"/>
              <a:t>BG.5.1. y </a:t>
            </a:r>
            <a:r>
              <a:rPr lang="es-ES" dirty="0" smtClean="0"/>
              <a:t>BG.5.3 hacen </a:t>
            </a:r>
            <a:r>
              <a:rPr lang="es-ES" dirty="0"/>
              <a:t>referencia a un documento y/o política de gestión de personas que incluyen criterios de compensación sociales y que hagan referencia a la no discriminación. Serían subsanables en un periodo medio de tiempo. Se han detectado ocasiones en las que existen estas políticas, pero no están aprobadas por el órgano de </a:t>
            </a:r>
            <a:r>
              <a:rPr lang="es-ES" dirty="0" smtClean="0"/>
              <a:t>gobierno</a:t>
            </a:r>
          </a:p>
          <a:p>
            <a:pPr marL="285750" indent="-285750">
              <a:lnSpc>
                <a:spcPct val="107000"/>
              </a:lnSpc>
              <a:spcAft>
                <a:spcPts val="0"/>
              </a:spcAft>
              <a:buFont typeface="Arial" panose="020B0604020202020204" pitchFamily="34" charset="0"/>
              <a:buChar char="•"/>
            </a:pPr>
            <a:r>
              <a:rPr lang="es-ES" dirty="0" smtClean="0"/>
              <a:t>El </a:t>
            </a:r>
            <a:r>
              <a:rPr lang="es-ES" dirty="0"/>
              <a:t>indicador BG.5.9 (política de Género) se encuentra también en diversas ocasiones en fase de consenso y aprobación. No existirían dificultades asociadas para que se pudiesen cumplir en un </a:t>
            </a:r>
            <a:r>
              <a:rPr lang="es-ES" dirty="0" smtClean="0"/>
              <a:t>plazo medio. </a:t>
            </a:r>
          </a:p>
        </p:txBody>
      </p:sp>
      <p:sp>
        <p:nvSpPr>
          <p:cNvPr id="8" name="Rectángulo 7"/>
          <p:cNvSpPr/>
          <p:nvPr/>
        </p:nvSpPr>
        <p:spPr>
          <a:xfrm>
            <a:off x="1979712" y="5926965"/>
            <a:ext cx="6432001" cy="646331"/>
          </a:xfrm>
          <a:prstGeom prst="rect">
            <a:avLst/>
          </a:prstGeom>
          <a:ln>
            <a:solidFill>
              <a:srgbClr val="00B050"/>
            </a:solidFill>
          </a:ln>
        </p:spPr>
        <p:txBody>
          <a:bodyPr wrap="square">
            <a:spAutoFit/>
          </a:bodyPr>
          <a:lstStyle/>
          <a:p>
            <a:pPr algn="just"/>
            <a:r>
              <a:rPr lang="es-ES" b="1" dirty="0"/>
              <a:t>El Bloque de 5, Personas </a:t>
            </a:r>
            <a:r>
              <a:rPr lang="es-ES" b="1" dirty="0" smtClean="0"/>
              <a:t>no </a:t>
            </a:r>
            <a:r>
              <a:rPr lang="es-ES" b="1" dirty="0"/>
              <a:t>tendría especial dificultad para ser superado por las entidades analizadas en un </a:t>
            </a:r>
            <a:r>
              <a:rPr lang="es-ES" b="1" dirty="0" smtClean="0"/>
              <a:t>plazo medio</a:t>
            </a:r>
            <a:r>
              <a:rPr lang="es-ES" b="1" dirty="0"/>
              <a:t>. </a:t>
            </a:r>
            <a:endParaRPr lang="es-ES" b="1" dirty="0" smtClean="0"/>
          </a:p>
        </p:txBody>
      </p:sp>
      <p:sp>
        <p:nvSpPr>
          <p:cNvPr id="10" name="Rectángulo 9"/>
          <p:cNvSpPr/>
          <p:nvPr/>
        </p:nvSpPr>
        <p:spPr>
          <a:xfrm>
            <a:off x="1259632" y="79645"/>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a:t>
            </a:r>
            <a:r>
              <a:rPr lang="es-ES" b="1" dirty="0" smtClean="0"/>
              <a:t>5. PERSONAS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91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a:xfrm>
            <a:off x="6553200" y="6326583"/>
            <a:ext cx="2133600" cy="365125"/>
          </a:xfrm>
        </p:spPr>
        <p:txBody>
          <a:bodyPr/>
          <a:lstStyle/>
          <a:p>
            <a:fld id="{FDFA6848-62A6-4E38-AD0A-F88CD54A6ABA}" type="slidenum">
              <a:rPr lang="es-ES" smtClean="0"/>
              <a:t>28</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9" name="Tabla 8"/>
          <p:cNvGraphicFramePr>
            <a:graphicFrameLocks noGrp="1"/>
          </p:cNvGraphicFramePr>
          <p:nvPr>
            <p:extLst>
              <p:ext uri="{D42A27DB-BD31-4B8C-83A1-F6EECF244321}">
                <p14:modId xmlns:p14="http://schemas.microsoft.com/office/powerpoint/2010/main" val="766018539"/>
              </p:ext>
            </p:extLst>
          </p:nvPr>
        </p:nvGraphicFramePr>
        <p:xfrm>
          <a:off x="1779205" y="1291929"/>
          <a:ext cx="6907595" cy="4770108"/>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val="25793112"/>
                    </a:ext>
                  </a:extLst>
                </a:gridCol>
                <a:gridCol w="4248472">
                  <a:extLst>
                    <a:ext uri="{9D8B030D-6E8A-4147-A177-3AD203B41FA5}">
                      <a16:colId xmlns:a16="http://schemas.microsoft.com/office/drawing/2014/main" val="3622005140"/>
                    </a:ext>
                  </a:extLst>
                </a:gridCol>
                <a:gridCol w="1152128">
                  <a:extLst>
                    <a:ext uri="{9D8B030D-6E8A-4147-A177-3AD203B41FA5}">
                      <a16:colId xmlns:a16="http://schemas.microsoft.com/office/drawing/2014/main" val="1414388992"/>
                    </a:ext>
                  </a:extLst>
                </a:gridCol>
                <a:gridCol w="1002939">
                  <a:extLst>
                    <a:ext uri="{9D8B030D-6E8A-4147-A177-3AD203B41FA5}">
                      <a16:colId xmlns:a16="http://schemas.microsoft.com/office/drawing/2014/main" val="750107441"/>
                    </a:ext>
                  </a:extLst>
                </a:gridCol>
              </a:tblGrid>
              <a:tr h="166531">
                <a:tc gridSpan="4">
                  <a:txBody>
                    <a:bodyPr/>
                    <a:lstStyle/>
                    <a:p>
                      <a:pPr>
                        <a:lnSpc>
                          <a:spcPct val="107000"/>
                        </a:lnSpc>
                        <a:spcAft>
                          <a:spcPts val="0"/>
                        </a:spcAft>
                      </a:pPr>
                      <a:r>
                        <a:rPr lang="es-ES" sz="1000" dirty="0" smtClean="0">
                          <a:effectLst/>
                        </a:rPr>
                        <a:t> BUEN</a:t>
                      </a:r>
                      <a:r>
                        <a:rPr lang="es-ES" sz="1000" baseline="0" dirty="0" smtClean="0">
                          <a:effectLst/>
                        </a:rPr>
                        <a:t> GOBIERNO </a:t>
                      </a:r>
                      <a:r>
                        <a:rPr lang="es-ES" sz="1000" dirty="0" smtClean="0">
                          <a:effectLst/>
                        </a:rPr>
                        <a:t>BLOQUE 6. GRUPOS DE INTERÉS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245393852"/>
                  </a:ext>
                </a:extLst>
              </a:tr>
              <a:tr h="278297">
                <a:tc gridSpan="4">
                  <a:txBody>
                    <a:bodyPr/>
                    <a:lstStyle/>
                    <a:p>
                      <a:pPr algn="ctr">
                        <a:lnSpc>
                          <a:spcPct val="107000"/>
                        </a:lnSpc>
                        <a:spcAft>
                          <a:spcPts val="0"/>
                        </a:spcAft>
                      </a:pPr>
                      <a:r>
                        <a:rPr lang="es-ES" sz="1000" dirty="0" smtClean="0">
                          <a:effectLst/>
                        </a:rPr>
                        <a:t>EL 22% DE LAS ENTIDADES PARTICIPANTES HAN SUPERADO EL BLOQUE 6</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47266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tc>
                  <a:txBody>
                    <a:bodyPr/>
                    <a:lstStyle/>
                    <a:p>
                      <a:pPr algn="ctr">
                        <a:lnSpc>
                          <a:spcPct val="107000"/>
                        </a:lnSpc>
                        <a:spcAft>
                          <a:spcPts val="0"/>
                        </a:spcAft>
                      </a:pPr>
                      <a:r>
                        <a:rPr lang="es-ES" sz="1000" dirty="0">
                          <a:effectLst/>
                        </a:rPr>
                        <a:t>% de entidades que necesitan mejorar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tx2">
                        <a:lumMod val="20000"/>
                        <a:lumOff val="80000"/>
                      </a:schemeClr>
                    </a:solidFill>
                  </a:tcPr>
                </a:tc>
                <a:extLst>
                  <a:ext uri="{0D108BD9-81ED-4DB2-BD59-A6C34878D82A}">
                    <a16:rowId xmlns:a16="http://schemas.microsoft.com/office/drawing/2014/main" val="1335549610"/>
                  </a:ext>
                </a:extLst>
              </a:tr>
              <a:tr h="26158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Calibri" panose="020F0502020204030204" pitchFamily="34" charset="0"/>
                        </a:rPr>
                        <a:t>La organización dispone de una política de partenariado aprobada por el órgano de gobierno que define las relaciones con las entidades con las que ejecuta sus proyectos. El apartado normativo de referencia hace mención explícita a su compromiso de cumplimiento de las normativas legales vigentes del país en que están radicadas, siempre y cuando no vayan en contra de los derechos fundamentales de las personas. El apartado de alcance incluye, como mínimo, aspectos referidos a: Selección, fortalecimiento, seguimiento y finalización.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6">
                        <a:lumMod val="75000"/>
                      </a:schemeClr>
                    </a:solidFill>
                  </a:tcPr>
                </a:tc>
                <a:extLst>
                  <a:ext uri="{0D108BD9-81ED-4DB2-BD59-A6C34878D82A}">
                    <a16:rowId xmlns:a16="http://schemas.microsoft.com/office/drawing/2014/main" val="2336194865"/>
                  </a:ext>
                </a:extLst>
              </a:tr>
              <a:tr h="203829">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Calibri" panose="020F0502020204030204" pitchFamily="34" charset="0"/>
                        </a:rPr>
                        <a:t>La organización dispone de un modelo de convenio de colaboración a firmar con cada uno de los socios locales y/o entidades ejecutoras. Dicha plantilla contiene como mínimo una cláusula de conocimiento de los fines estatutarios de ambas organizaciones y apartados para detallar los siguientes aspectos del convenio: finalidad, derechos y obligaciones y duración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tx2">
                        <a:lumMod val="20000"/>
                        <a:lumOff val="80000"/>
                      </a:schemeClr>
                    </a:solidFill>
                  </a:tcPr>
                </a:tc>
                <a:extLst>
                  <a:ext uri="{0D108BD9-81ED-4DB2-BD59-A6C34878D82A}">
                    <a16:rowId xmlns:a16="http://schemas.microsoft.com/office/drawing/2014/main" val="2738235111"/>
                  </a:ext>
                </a:extLst>
              </a:tr>
              <a:tr h="425366">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Se dispone de una política de gestión medioambiental institucional aprobada por el órgano de gobierno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6">
                        <a:lumMod val="75000"/>
                      </a:schemeClr>
                    </a:solidFill>
                  </a:tcPr>
                </a:tc>
                <a:extLst>
                  <a:ext uri="{0D108BD9-81ED-4DB2-BD59-A6C34878D82A}">
                    <a16:rowId xmlns:a16="http://schemas.microsoft.com/office/drawing/2014/main" val="109347545"/>
                  </a:ext>
                </a:extLst>
              </a:tr>
              <a:tr h="173325">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Calibri" panose="020F0502020204030204" pitchFamily="34" charset="0"/>
                        </a:rPr>
                        <a:t>Se dispone de política de compras aprobada por el órgano de gobierno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6">
                        <a:lumMod val="75000"/>
                      </a:schemeClr>
                    </a:solidFill>
                  </a:tcPr>
                </a:tc>
                <a:extLst>
                  <a:ext uri="{0D108BD9-81ED-4DB2-BD59-A6C34878D82A}">
                    <a16:rowId xmlns:a16="http://schemas.microsoft.com/office/drawing/2014/main" val="2014601016"/>
                  </a:ext>
                </a:extLst>
              </a:tr>
              <a:tr h="24245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Calibri" panose="020F0502020204030204" pitchFamily="34" charset="0"/>
                        </a:rPr>
                        <a:t>Se dispone de una declaración de principios o documento de criterios de colaboración con empresas aprobada por el órgano de gobierno que, como mínimo, hace referencia a los principios rectores sobre derechos humanos y empresas de NNUU.</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solidFill>
                      <a:schemeClr val="accent6">
                        <a:lumMod val="75000"/>
                      </a:schemeClr>
                    </a:solidFill>
                  </a:tcPr>
                </a:tc>
                <a:extLst>
                  <a:ext uri="{0D108BD9-81ED-4DB2-BD59-A6C34878D82A}">
                    <a16:rowId xmlns:a16="http://schemas.microsoft.com/office/drawing/2014/main" val="2962475183"/>
                  </a:ext>
                </a:extLst>
              </a:tr>
              <a:tr h="283577">
                <a:tc>
                  <a:txBody>
                    <a:bodyPr/>
                    <a:lstStyle/>
                    <a:p>
                      <a:pPr algn="ct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BG.6.6.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Calibri" panose="020F0502020204030204" pitchFamily="34" charset="0"/>
                        </a:rPr>
                        <a:t>La organización ha participado activamente en las plataformas* a las que pertenece durante el último año.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solidFill>
                      <a:srgbClr val="00B050"/>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tx2">
                        <a:lumMod val="20000"/>
                        <a:lumOff val="80000"/>
                      </a:schemeClr>
                    </a:solidFill>
                  </a:tcPr>
                </a:tc>
                <a:extLst>
                  <a:ext uri="{0D108BD9-81ED-4DB2-BD59-A6C34878D82A}">
                    <a16:rowId xmlns:a16="http://schemas.microsoft.com/office/drawing/2014/main" val="498795624"/>
                  </a:ext>
                </a:extLst>
              </a:tr>
              <a:tr h="290564">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BG.6.7.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Calibri" panose="020F0502020204030204" pitchFamily="34" charset="0"/>
                        </a:rPr>
                        <a:t>Se dispone de unos criterios y un procedimiento que desarrollan el compromiso de la organización de dar respuesta a las quejas, consultas y peticiones de información recibidas.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nchor="ctr">
                    <a:solidFill>
                      <a:schemeClr val="accent1"/>
                    </a:solidFill>
                  </a:tcPr>
                </a:tc>
                <a:tc>
                  <a:txBody>
                    <a:bodyPr/>
                    <a:lstStyle/>
                    <a:p>
                      <a:pPr algn="ct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solidFill>
                      <a:schemeClr val="bg1"/>
                    </a:solidFill>
                  </a:tcPr>
                </a:tc>
                <a:extLst>
                  <a:ext uri="{0D108BD9-81ED-4DB2-BD59-A6C34878D82A}">
                    <a16:rowId xmlns:a16="http://schemas.microsoft.com/office/drawing/2014/main" val="2879725050"/>
                  </a:ext>
                </a:extLst>
              </a:tr>
              <a:tr h="296350">
                <a:tc>
                  <a:txBody>
                    <a:bodyPr/>
                    <a:lstStyle/>
                    <a:p>
                      <a:pPr algn="ct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0" marB="0" anchor="ctr">
                    <a:solidFill>
                      <a:schemeClr val="accent1"/>
                    </a:solidFill>
                  </a:tcPr>
                </a:tc>
                <a:tc>
                  <a:txBody>
                    <a:bodyPr/>
                    <a:lstStyle/>
                    <a:p>
                      <a:pPr algn="ctr">
                        <a:lnSpc>
                          <a:spcPct val="107000"/>
                        </a:lnSpc>
                        <a:spcAft>
                          <a:spcPts val="0"/>
                        </a:spcAft>
                      </a:pPr>
                      <a:r>
                        <a:rPr lang="es-E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ctr">
                    <a:solidFill>
                      <a:schemeClr val="accent1"/>
                    </a:solidFill>
                  </a:tcPr>
                </a:tc>
                <a:extLst>
                  <a:ext uri="{0D108BD9-81ED-4DB2-BD59-A6C34878D82A}">
                    <a16:rowId xmlns:a16="http://schemas.microsoft.com/office/drawing/2014/main" val="2584529441"/>
                  </a:ext>
                </a:extLst>
              </a:tr>
            </a:tbl>
          </a:graphicData>
        </a:graphic>
      </p:graphicFrame>
      <p:sp>
        <p:nvSpPr>
          <p:cNvPr id="11" name="Rectángulo 10"/>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6. GRUPOS DE INTERÉS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191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29</a:t>
            </a:fld>
            <a:endParaRPr lang="es-ES"/>
          </a:p>
        </p:txBody>
      </p:sp>
      <p:sp>
        <p:nvSpPr>
          <p:cNvPr id="6" name="Rectángulo 5"/>
          <p:cNvSpPr/>
          <p:nvPr/>
        </p:nvSpPr>
        <p:spPr>
          <a:xfrm>
            <a:off x="1331640" y="1005770"/>
            <a:ext cx="7080073" cy="1870512"/>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a:t>El indicador BG.6.6 se ha cumplido en el 100% de los casos</a:t>
            </a:r>
            <a:r>
              <a:rPr lang="es-ES" dirty="0" smtClean="0"/>
              <a:t>.</a:t>
            </a:r>
          </a:p>
          <a:p>
            <a:pPr marL="285750" indent="-285750">
              <a:lnSpc>
                <a:spcPct val="107000"/>
              </a:lnSpc>
              <a:buFont typeface="Arial" panose="020B0604020202020204" pitchFamily="34" charset="0"/>
              <a:buChar char="•"/>
            </a:pPr>
            <a:r>
              <a:rPr lang="es-ES" dirty="0"/>
              <a:t>Los indicadores BG.6.2 y BG.6.7. se han cumplido en un alto porcentaje. </a:t>
            </a:r>
            <a:r>
              <a:rPr lang="es-ES" dirty="0" smtClean="0"/>
              <a:t>Estos </a:t>
            </a:r>
            <a:r>
              <a:rPr lang="es-ES" dirty="0"/>
              <a:t>indicadores </a:t>
            </a:r>
            <a:r>
              <a:rPr lang="es-ES" dirty="0" smtClean="0"/>
              <a:t>se pueden superar </a:t>
            </a:r>
            <a:r>
              <a:rPr lang="es-ES" dirty="0"/>
              <a:t>en un espacio de tiempo corto sin especial dificultad </a:t>
            </a:r>
            <a:endParaRPr lang="es-ES" dirty="0" smtClean="0"/>
          </a:p>
          <a:p>
            <a:pPr marL="285750" indent="-285750">
              <a:lnSpc>
                <a:spcPct val="107000"/>
              </a:lnSpc>
              <a:buFont typeface="Arial" panose="020B0604020202020204" pitchFamily="34" charset="0"/>
              <a:buChar char="•"/>
            </a:pPr>
            <a:endParaRPr lang="es-ES" dirty="0" smtClean="0"/>
          </a:p>
        </p:txBody>
      </p:sp>
      <p:sp>
        <p:nvSpPr>
          <p:cNvPr id="7" name="Rectángulo 6"/>
          <p:cNvSpPr/>
          <p:nvPr/>
        </p:nvSpPr>
        <p:spPr>
          <a:xfrm>
            <a:off x="1331640" y="2564904"/>
            <a:ext cx="7488832" cy="2594941"/>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78% de las entidades no supera el bloque</a:t>
            </a:r>
          </a:p>
          <a:p>
            <a:pPr marL="285750" indent="-285750">
              <a:lnSpc>
                <a:spcPct val="107000"/>
              </a:lnSpc>
              <a:buFont typeface="Arial" panose="020B0604020202020204" pitchFamily="34" charset="0"/>
              <a:buChar char="•"/>
            </a:pPr>
            <a:r>
              <a:rPr lang="es-ES" dirty="0"/>
              <a:t>Los indicadores BG.6.1, BG.6.3, BG6.4. y BG.6.5. son los menos superados </a:t>
            </a:r>
            <a:r>
              <a:rPr lang="es-ES" dirty="0" smtClean="0"/>
              <a:t>Hacen </a:t>
            </a:r>
            <a:r>
              <a:rPr lang="es-ES" dirty="0"/>
              <a:t>referencia a políticas (</a:t>
            </a:r>
            <a:r>
              <a:rPr lang="es-ES" dirty="0" err="1"/>
              <a:t>partenariado</a:t>
            </a:r>
            <a:r>
              <a:rPr lang="es-ES" dirty="0"/>
              <a:t>, gestión medioambiental, y compras) y una declaración de principios/criterios de colaboración con empresas, que no revisten especial dificultad para su cumplimiento, si bien se podrían cumplir en un </a:t>
            </a:r>
            <a:r>
              <a:rPr lang="es-ES" dirty="0" smtClean="0"/>
              <a:t>plazo de tiempo </a:t>
            </a:r>
            <a:r>
              <a:rPr lang="es-ES" dirty="0"/>
              <a:t>medio al tener que consensuar diferentes visones. </a:t>
            </a:r>
            <a:endParaRPr lang="es-ES" dirty="0" smtClean="0"/>
          </a:p>
        </p:txBody>
      </p:sp>
      <p:sp>
        <p:nvSpPr>
          <p:cNvPr id="8" name="Rectángulo 7"/>
          <p:cNvSpPr/>
          <p:nvPr/>
        </p:nvSpPr>
        <p:spPr>
          <a:xfrm>
            <a:off x="2254799" y="5242003"/>
            <a:ext cx="6432001" cy="1200329"/>
          </a:xfrm>
          <a:prstGeom prst="rect">
            <a:avLst/>
          </a:prstGeom>
          <a:ln>
            <a:solidFill>
              <a:srgbClr val="00B050"/>
            </a:solidFill>
          </a:ln>
        </p:spPr>
        <p:txBody>
          <a:bodyPr wrap="square">
            <a:spAutoFit/>
          </a:bodyPr>
          <a:lstStyle/>
          <a:p>
            <a:r>
              <a:rPr lang="es-ES" b="1" dirty="0"/>
              <a:t>El Bloque de 6, Grupos de Interés </a:t>
            </a:r>
            <a:r>
              <a:rPr lang="es-ES" b="1" dirty="0" smtClean="0"/>
              <a:t>no </a:t>
            </a:r>
            <a:r>
              <a:rPr lang="es-ES" b="1" dirty="0"/>
              <a:t>tendría especial dificultad para ser superado por las entidades analizadas en un </a:t>
            </a:r>
            <a:r>
              <a:rPr lang="es-ES" b="1" dirty="0" smtClean="0"/>
              <a:t>plazo  </a:t>
            </a:r>
            <a:r>
              <a:rPr lang="es-ES" b="1" dirty="0"/>
              <a:t>medio. </a:t>
            </a:r>
            <a:r>
              <a:rPr lang="es-ES" dirty="0"/>
              <a:t>S</a:t>
            </a:r>
            <a:r>
              <a:rPr lang="es-ES" b="1" dirty="0" smtClean="0"/>
              <a:t>e </a:t>
            </a:r>
            <a:r>
              <a:rPr lang="es-ES" b="1" dirty="0"/>
              <a:t>han detectado dificultades por utilizarse un lenguaje al que en acción social no se está habituado. </a:t>
            </a:r>
            <a:endParaRPr lang="es-ES" b="1" dirty="0" smtClean="0"/>
          </a:p>
        </p:txBody>
      </p:sp>
      <p:sp>
        <p:nvSpPr>
          <p:cNvPr id="10" name="Rectángulo 9"/>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BUEN GOBIERNO</a:t>
            </a:r>
          </a:p>
          <a:p>
            <a:pPr>
              <a:lnSpc>
                <a:spcPct val="107000"/>
              </a:lnSpc>
              <a:spcAft>
                <a:spcPts val="0"/>
              </a:spcAft>
            </a:pPr>
            <a:r>
              <a:rPr lang="es-ES" b="1" dirty="0"/>
              <a:t>BLOQUE 6. GRUPOS DE INTERÉS</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8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E4F9F1B1-9730-46B3-AB40-BF8A454FDCF5}" type="slidenum">
              <a:rPr lang="es-ES" smtClean="0"/>
              <a:t>3</a:t>
            </a:fld>
            <a:endParaRPr lang="es-ES"/>
          </a:p>
        </p:txBody>
      </p:sp>
      <p:sp>
        <p:nvSpPr>
          <p:cNvPr id="3" name="CuadroTexto 2"/>
          <p:cNvSpPr txBox="1"/>
          <p:nvPr/>
        </p:nvSpPr>
        <p:spPr>
          <a:xfrm>
            <a:off x="1979712" y="1772816"/>
            <a:ext cx="6441409" cy="3046988"/>
          </a:xfrm>
          <a:prstGeom prst="rect">
            <a:avLst/>
          </a:prstGeom>
          <a:noFill/>
        </p:spPr>
        <p:txBody>
          <a:bodyPr wrap="square" rtlCol="0">
            <a:spAutoFit/>
          </a:bodyPr>
          <a:lstStyle/>
          <a:p>
            <a:pPr algn="ctr"/>
            <a:r>
              <a:rPr lang="es-ES" sz="4800" dirty="0" smtClean="0"/>
              <a:t>RESULTADOS PROYECTO PILOTAJE HERRAMIENTA DE TRANSPARENCIA Y BUEN GOBIERNO</a:t>
            </a:r>
            <a:endParaRPr lang="es-ES" sz="4800" dirty="0"/>
          </a:p>
        </p:txBody>
      </p:sp>
      <p:sp>
        <p:nvSpPr>
          <p:cNvPr id="4" name="CuadroTexto 3"/>
          <p:cNvSpPr txBox="1"/>
          <p:nvPr/>
        </p:nvSpPr>
        <p:spPr>
          <a:xfrm>
            <a:off x="6084168" y="5049758"/>
            <a:ext cx="2445877" cy="369332"/>
          </a:xfrm>
          <a:prstGeom prst="rect">
            <a:avLst/>
          </a:prstGeom>
          <a:noFill/>
        </p:spPr>
        <p:txBody>
          <a:bodyPr wrap="square" rtlCol="0">
            <a:spAutoFit/>
          </a:bodyPr>
          <a:lstStyle/>
          <a:p>
            <a:r>
              <a:rPr lang="es-ES" dirty="0" smtClean="0">
                <a:solidFill>
                  <a:srgbClr val="FF0000"/>
                </a:solidFill>
              </a:rPr>
              <a:t>25 octubre de 2018</a:t>
            </a:r>
            <a:endParaRPr lang="es-ES" dirty="0">
              <a:solidFill>
                <a:srgbClr val="FF0000"/>
              </a:solidFill>
            </a:endParaRPr>
          </a:p>
        </p:txBody>
      </p:sp>
      <p:grpSp>
        <p:nvGrpSpPr>
          <p:cNvPr id="7" name="Grupo 6"/>
          <p:cNvGrpSpPr/>
          <p:nvPr/>
        </p:nvGrpSpPr>
        <p:grpSpPr>
          <a:xfrm>
            <a:off x="1187624" y="6080362"/>
            <a:ext cx="1896252" cy="655172"/>
            <a:chOff x="1187624" y="6080362"/>
            <a:chExt cx="1896252" cy="655172"/>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6" name="CuadroTexto 5"/>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Tree>
    <p:extLst>
      <p:ext uri="{BB962C8B-B14F-4D97-AF65-F5344CB8AC3E}">
        <p14:creationId xmlns:p14="http://schemas.microsoft.com/office/powerpoint/2010/main" val="347203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30</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3" name="Marcador de contenido 2"/>
          <p:cNvSpPr>
            <a:spLocks noGrp="1"/>
          </p:cNvSpPr>
          <p:nvPr>
            <p:ph idx="1"/>
          </p:nvPr>
        </p:nvSpPr>
        <p:spPr>
          <a:xfrm>
            <a:off x="1326468" y="1667965"/>
            <a:ext cx="7416824" cy="4240075"/>
          </a:xfrm>
        </p:spPr>
        <p:txBody>
          <a:bodyPr>
            <a:noAutofit/>
          </a:bodyPr>
          <a:lstStyle/>
          <a:p>
            <a:pPr marL="0" indent="0">
              <a:buNone/>
            </a:pPr>
            <a:endParaRPr lang="es-ES" sz="2000" b="1" dirty="0" smtClean="0"/>
          </a:p>
          <a:p>
            <a:pPr marL="0" indent="0">
              <a:buNone/>
            </a:pPr>
            <a:r>
              <a:rPr lang="es-ES" sz="2000" b="1" dirty="0"/>
              <a:t>Hay tres grandes grupos de indicadores que no se han </a:t>
            </a:r>
            <a:r>
              <a:rPr lang="es-ES" sz="2000" b="1" dirty="0" smtClean="0"/>
              <a:t>superado</a:t>
            </a:r>
          </a:p>
          <a:p>
            <a:pPr marL="0" indent="0">
              <a:buNone/>
            </a:pPr>
            <a:endParaRPr lang="es-ES" sz="600" b="1" dirty="0"/>
          </a:p>
          <a:p>
            <a:pPr marL="800100" lvl="1" indent="-342900">
              <a:buFont typeface="+mj-lt"/>
              <a:buAutoNum type="arabicPeriod"/>
            </a:pPr>
            <a:r>
              <a:rPr lang="es-ES" sz="1800" b="1" dirty="0" smtClean="0"/>
              <a:t>Indicadores </a:t>
            </a:r>
            <a:r>
              <a:rPr lang="es-ES" sz="1800" b="1" dirty="0"/>
              <a:t>que se pueden superar en un espacio breve de </a:t>
            </a:r>
            <a:r>
              <a:rPr lang="es-ES" sz="1800" b="1" dirty="0" smtClean="0"/>
              <a:t>tiempo</a:t>
            </a:r>
            <a:r>
              <a:rPr lang="es-ES" sz="1600" b="1" dirty="0" smtClean="0"/>
              <a:t>. </a:t>
            </a:r>
            <a:r>
              <a:rPr lang="es-ES" sz="1600" dirty="0" smtClean="0"/>
              <a:t>Todos los indicadores que </a:t>
            </a:r>
            <a:r>
              <a:rPr lang="es-ES" sz="1600" dirty="0"/>
              <a:t>no han sido superados por no adaptarse las entidades a los requerimientos específicos de la Herramienta. P.ej. indicadores que para su superación necesitan un </a:t>
            </a:r>
            <a:r>
              <a:rPr lang="es-ES" sz="1600" dirty="0" smtClean="0"/>
              <a:t>certificado firmado por </a:t>
            </a:r>
            <a:r>
              <a:rPr lang="es-ES" sz="1600" dirty="0"/>
              <a:t>las personas que integran los órganos de gobierno o subir </a:t>
            </a:r>
            <a:r>
              <a:rPr lang="es-ES" sz="1600" dirty="0" smtClean="0"/>
              <a:t>ciertos </a:t>
            </a:r>
            <a:r>
              <a:rPr lang="es-ES" sz="1600" dirty="0"/>
              <a:t>documentos a la </a:t>
            </a:r>
            <a:r>
              <a:rPr lang="es-ES" sz="1600" dirty="0" smtClean="0"/>
              <a:t>web.</a:t>
            </a:r>
          </a:p>
          <a:p>
            <a:pPr marL="800100" lvl="1" indent="-342900">
              <a:buFont typeface="+mj-lt"/>
              <a:buAutoNum type="arabicPeriod"/>
            </a:pPr>
            <a:r>
              <a:rPr lang="es-ES" sz="1800" b="1" dirty="0" smtClean="0"/>
              <a:t>Indicadores </a:t>
            </a:r>
            <a:r>
              <a:rPr lang="es-ES" sz="1800" b="1" dirty="0"/>
              <a:t>que se pueden superar en un espacio medio de tiempo. </a:t>
            </a:r>
            <a:r>
              <a:rPr lang="es-ES" sz="1600" dirty="0"/>
              <a:t>Son indicadores a que para su superación necesitan ciertos acuerdos en la entidad como aprobar políticas o la elaboración de Planes. Y otro tipo de indicadores con cadencia anual como el seguimiento de presupuestos o inclusión de mejoras en las memorias </a:t>
            </a:r>
            <a:r>
              <a:rPr lang="es-ES" sz="1600" dirty="0" smtClean="0"/>
              <a:t>anuales.</a:t>
            </a:r>
          </a:p>
          <a:p>
            <a:pPr marL="0" indent="0">
              <a:buNone/>
            </a:pPr>
            <a:endParaRPr lang="es-ES" sz="2000" dirty="0"/>
          </a:p>
          <a:p>
            <a:endParaRPr lang="es-ES" sz="2000" dirty="0" smtClean="0"/>
          </a:p>
          <a:p>
            <a:pPr marL="0" indent="0">
              <a:buNone/>
            </a:pPr>
            <a:endParaRPr lang="es-ES" sz="2000" dirty="0" smtClean="0"/>
          </a:p>
        </p:txBody>
      </p:sp>
      <p:sp>
        <p:nvSpPr>
          <p:cNvPr id="10" name="Rectángulo 9"/>
          <p:cNvSpPr/>
          <p:nvPr/>
        </p:nvSpPr>
        <p:spPr>
          <a:xfrm>
            <a:off x="1326468" y="431192"/>
            <a:ext cx="5904656" cy="388696"/>
          </a:xfrm>
          <a:prstGeom prst="rect">
            <a:avLst/>
          </a:prstGeom>
        </p:spPr>
        <p:txBody>
          <a:bodyPr wrap="square">
            <a:spAutoFit/>
          </a:bodyPr>
          <a:lstStyle/>
          <a:p>
            <a:pPr>
              <a:lnSpc>
                <a:spcPct val="107000"/>
              </a:lnSpc>
              <a:spcAft>
                <a:spcPts val="0"/>
              </a:spcAft>
            </a:pPr>
            <a:r>
              <a:rPr lang="es-ES" b="1" dirty="0" smtClean="0"/>
              <a:t>PRINCIPALES ÁREAS DE MEJORA</a:t>
            </a:r>
          </a:p>
        </p:txBody>
      </p:sp>
    </p:spTree>
    <p:extLst>
      <p:ext uri="{BB962C8B-B14F-4D97-AF65-F5344CB8AC3E}">
        <p14:creationId xmlns:p14="http://schemas.microsoft.com/office/powerpoint/2010/main" val="468067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31</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3" name="Marcador de contenido 2"/>
          <p:cNvSpPr>
            <a:spLocks noGrp="1"/>
          </p:cNvSpPr>
          <p:nvPr>
            <p:ph idx="1"/>
          </p:nvPr>
        </p:nvSpPr>
        <p:spPr>
          <a:xfrm>
            <a:off x="1259632" y="1412185"/>
            <a:ext cx="7416824" cy="1303323"/>
          </a:xfrm>
        </p:spPr>
        <p:txBody>
          <a:bodyPr>
            <a:noAutofit/>
          </a:bodyPr>
          <a:lstStyle/>
          <a:p>
            <a:pPr marL="0" indent="0">
              <a:buNone/>
            </a:pPr>
            <a:endParaRPr lang="es-ES" sz="2000" b="1" dirty="0" smtClean="0"/>
          </a:p>
          <a:p>
            <a:pPr marL="0" indent="0">
              <a:buNone/>
            </a:pPr>
            <a:endParaRPr lang="es-ES" sz="2000" b="1" dirty="0"/>
          </a:p>
          <a:p>
            <a:pPr marL="457200" lvl="1" indent="0">
              <a:buNone/>
            </a:pPr>
            <a:r>
              <a:rPr lang="es-ES" sz="1800" b="1" dirty="0" smtClean="0"/>
              <a:t>3. Indicadores </a:t>
            </a:r>
            <a:r>
              <a:rPr lang="es-ES" sz="1800" b="1" dirty="0"/>
              <a:t>que se pueden superar en un espacio largo de </a:t>
            </a:r>
            <a:r>
              <a:rPr lang="es-ES" sz="1800" b="1" dirty="0" smtClean="0"/>
              <a:t>tiempo. </a:t>
            </a:r>
            <a:endParaRPr lang="es-ES" sz="1600" dirty="0"/>
          </a:p>
          <a:p>
            <a:pPr marL="0" indent="0">
              <a:buNone/>
            </a:pPr>
            <a:r>
              <a:rPr lang="es-ES" sz="2000" dirty="0"/>
              <a:t>	</a:t>
            </a:r>
            <a:endParaRPr lang="es-ES" sz="1600" dirty="0" smtClean="0"/>
          </a:p>
          <a:p>
            <a:pPr marL="0" indent="0">
              <a:buNone/>
            </a:pPr>
            <a:r>
              <a:rPr lang="es-ES" sz="2000" dirty="0" smtClean="0"/>
              <a:t> 	</a:t>
            </a:r>
            <a:endParaRPr lang="es-ES" sz="2000" dirty="0"/>
          </a:p>
          <a:p>
            <a:pPr marL="0" indent="0">
              <a:buNone/>
            </a:pPr>
            <a:endParaRPr lang="es-ES" sz="2000" dirty="0"/>
          </a:p>
          <a:p>
            <a:endParaRPr lang="es-ES" sz="2000" dirty="0" smtClean="0"/>
          </a:p>
          <a:p>
            <a:pPr marL="0" indent="0">
              <a:buNone/>
            </a:pPr>
            <a:endParaRPr lang="es-ES" sz="2000" dirty="0" smtClean="0"/>
          </a:p>
        </p:txBody>
      </p:sp>
      <p:sp>
        <p:nvSpPr>
          <p:cNvPr id="9" name="Marcador de contenido 2"/>
          <p:cNvSpPr txBox="1">
            <a:spLocks/>
          </p:cNvSpPr>
          <p:nvPr/>
        </p:nvSpPr>
        <p:spPr>
          <a:xfrm>
            <a:off x="1475656" y="1834357"/>
            <a:ext cx="7211144" cy="30893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ES" sz="2000" b="1" dirty="0" smtClean="0"/>
          </a:p>
          <a:p>
            <a:pPr marL="0" indent="0">
              <a:buFont typeface="Arial" pitchFamily="34" charset="0"/>
              <a:buNone/>
            </a:pPr>
            <a:endParaRPr lang="es-ES" sz="2000" b="1" dirty="0" smtClean="0"/>
          </a:p>
          <a:p>
            <a:pPr marL="457200" lvl="1" indent="0">
              <a:buFont typeface="Arial" pitchFamily="34" charset="0"/>
              <a:buNone/>
            </a:pPr>
            <a:r>
              <a:rPr lang="es-ES" sz="1600" dirty="0" smtClean="0"/>
              <a:t>En este apartado entrarían todos los indicadores que tienen que ver con los procesos estratégicos de la entidad con una cadencia plurianual (elaboración/aprobación de los términos de referencia de la Planificación Estratégica, y la inclusión de determinadas cuestiones en el Plan estratégico de la entidad, seguimiento y evaluación).  </a:t>
            </a:r>
          </a:p>
          <a:p>
            <a:pPr marL="457200" lvl="1" indent="0">
              <a:buFont typeface="Arial" pitchFamily="34" charset="0"/>
              <a:buNone/>
            </a:pPr>
            <a:r>
              <a:rPr lang="es-ES" sz="1600" dirty="0" smtClean="0"/>
              <a:t>En este apartado entrarían también una serie de indicadores de difícil cumplimiento según la especificidad de la entidad como puede ser la proporción de mujeres en el órgano de gobierno o la diversificación de la financiación.</a:t>
            </a:r>
          </a:p>
          <a:p>
            <a:pPr marL="0" indent="0">
              <a:buFont typeface="Arial" pitchFamily="34" charset="0"/>
              <a:buNone/>
            </a:pPr>
            <a:r>
              <a:rPr lang="es-ES" sz="2000" dirty="0" smtClean="0"/>
              <a:t>	</a:t>
            </a:r>
            <a:endParaRPr lang="es-ES" sz="1600" dirty="0" smtClean="0"/>
          </a:p>
          <a:p>
            <a:pPr marL="0" indent="0">
              <a:buFont typeface="Arial" pitchFamily="34" charset="0"/>
              <a:buNone/>
            </a:pPr>
            <a:r>
              <a:rPr lang="es-ES" sz="2000" dirty="0" smtClean="0"/>
              <a:t> 	</a:t>
            </a:r>
          </a:p>
          <a:p>
            <a:pPr marL="0" indent="0">
              <a:buFont typeface="Arial" pitchFamily="34" charset="0"/>
              <a:buNone/>
            </a:pPr>
            <a:endParaRPr lang="es-ES" sz="2000" dirty="0" smtClean="0"/>
          </a:p>
          <a:p>
            <a:endParaRPr lang="es-ES" sz="2000" dirty="0" smtClean="0"/>
          </a:p>
          <a:p>
            <a:pPr marL="0" indent="0">
              <a:buFont typeface="Arial" pitchFamily="34" charset="0"/>
              <a:buNone/>
            </a:pPr>
            <a:endParaRPr lang="es-ES" sz="2000" dirty="0" smtClean="0"/>
          </a:p>
        </p:txBody>
      </p:sp>
      <p:sp>
        <p:nvSpPr>
          <p:cNvPr id="12" name="Rectángulo 11"/>
          <p:cNvSpPr/>
          <p:nvPr/>
        </p:nvSpPr>
        <p:spPr>
          <a:xfrm>
            <a:off x="1475656" y="646065"/>
            <a:ext cx="5904656" cy="388696"/>
          </a:xfrm>
          <a:prstGeom prst="rect">
            <a:avLst/>
          </a:prstGeom>
        </p:spPr>
        <p:txBody>
          <a:bodyPr wrap="square">
            <a:spAutoFit/>
          </a:bodyPr>
          <a:lstStyle/>
          <a:p>
            <a:pPr>
              <a:lnSpc>
                <a:spcPct val="107000"/>
              </a:lnSpc>
              <a:spcAft>
                <a:spcPts val="0"/>
              </a:spcAft>
            </a:pPr>
            <a:r>
              <a:rPr lang="es-ES" b="1" dirty="0" smtClean="0"/>
              <a:t>PRINCIPALES ÁREAS DE MEJORA</a:t>
            </a:r>
          </a:p>
        </p:txBody>
      </p:sp>
    </p:spTree>
    <p:extLst>
      <p:ext uri="{BB962C8B-B14F-4D97-AF65-F5344CB8AC3E}">
        <p14:creationId xmlns:p14="http://schemas.microsoft.com/office/powerpoint/2010/main" val="3662072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32</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3" name="Marcador de contenido 2"/>
          <p:cNvSpPr>
            <a:spLocks noGrp="1"/>
          </p:cNvSpPr>
          <p:nvPr>
            <p:ph idx="1"/>
          </p:nvPr>
        </p:nvSpPr>
        <p:spPr>
          <a:xfrm>
            <a:off x="1475656" y="1844824"/>
            <a:ext cx="7416824" cy="3765946"/>
          </a:xfrm>
        </p:spPr>
        <p:txBody>
          <a:bodyPr>
            <a:noAutofit/>
          </a:bodyPr>
          <a:lstStyle/>
          <a:p>
            <a:r>
              <a:rPr lang="es-ES" sz="2000" b="1" dirty="0" smtClean="0"/>
              <a:t>Buen resultado global</a:t>
            </a:r>
          </a:p>
          <a:p>
            <a:r>
              <a:rPr lang="es-ES" sz="2000" b="1" dirty="0" smtClean="0"/>
              <a:t>Mejor el apartado de transparencia que el de Buen Gobierno</a:t>
            </a:r>
          </a:p>
          <a:p>
            <a:r>
              <a:rPr lang="es-ES" sz="2000" b="1" dirty="0" smtClean="0"/>
              <a:t>No </a:t>
            </a:r>
            <a:r>
              <a:rPr lang="es-ES" sz="2000" b="1" dirty="0"/>
              <a:t>se aprecia que haya que realizar ninguna recomendación de supresión y/o modificación </a:t>
            </a:r>
            <a:r>
              <a:rPr lang="es-ES" sz="2000" b="1" dirty="0" smtClean="0"/>
              <a:t>estructural de </a:t>
            </a:r>
            <a:r>
              <a:rPr lang="es-ES" sz="2000" b="1" dirty="0"/>
              <a:t>ninguno de los indicadores de la </a:t>
            </a:r>
            <a:r>
              <a:rPr lang="es-ES" sz="2000" b="1" dirty="0" smtClean="0"/>
              <a:t>herramienta</a:t>
            </a:r>
          </a:p>
          <a:p>
            <a:r>
              <a:rPr lang="es-ES" sz="2000" b="1" dirty="0" smtClean="0"/>
              <a:t>Tal vez una </a:t>
            </a:r>
            <a:r>
              <a:rPr lang="es-ES" sz="2000" b="1" dirty="0"/>
              <a:t>adecuación del lenguaje en algunos indicadores que </a:t>
            </a:r>
            <a:r>
              <a:rPr lang="es-ES" sz="2000" b="1" dirty="0" smtClean="0"/>
              <a:t>se comprenden bien en el ámbito de cooperación al desarrollo y genera problemas de comprensión en algunas entidades </a:t>
            </a:r>
            <a:r>
              <a:rPr lang="es-ES" sz="2000" b="1" dirty="0"/>
              <a:t>de Acción Social.</a:t>
            </a:r>
            <a:endParaRPr lang="es-ES" sz="2000" b="1" dirty="0" smtClean="0"/>
          </a:p>
          <a:p>
            <a:pPr marL="0" indent="0">
              <a:buNone/>
            </a:pPr>
            <a:r>
              <a:rPr lang="es-ES" sz="2000" dirty="0"/>
              <a:t>	</a:t>
            </a:r>
            <a:endParaRPr lang="es-ES" sz="1600" dirty="0" smtClean="0"/>
          </a:p>
          <a:p>
            <a:pPr marL="0" indent="0">
              <a:buNone/>
            </a:pPr>
            <a:r>
              <a:rPr lang="es-ES" sz="2000" dirty="0" smtClean="0"/>
              <a:t> 	</a:t>
            </a:r>
            <a:endParaRPr lang="es-ES" sz="2000" dirty="0"/>
          </a:p>
          <a:p>
            <a:pPr marL="0" indent="0">
              <a:buNone/>
            </a:pPr>
            <a:endParaRPr lang="es-ES" sz="2000" dirty="0"/>
          </a:p>
          <a:p>
            <a:endParaRPr lang="es-ES" sz="2000" dirty="0" smtClean="0"/>
          </a:p>
          <a:p>
            <a:pPr marL="0" indent="0">
              <a:buNone/>
            </a:pPr>
            <a:endParaRPr lang="es-ES" sz="2000" dirty="0" smtClean="0"/>
          </a:p>
        </p:txBody>
      </p:sp>
      <p:sp>
        <p:nvSpPr>
          <p:cNvPr id="12" name="Título 1"/>
          <p:cNvSpPr>
            <a:spLocks noGrp="1"/>
          </p:cNvSpPr>
          <p:nvPr>
            <p:ph type="title"/>
          </p:nvPr>
        </p:nvSpPr>
        <p:spPr>
          <a:xfrm>
            <a:off x="1195120" y="168659"/>
            <a:ext cx="4916368" cy="762370"/>
          </a:xfrm>
        </p:spPr>
        <p:txBody>
          <a:bodyPr>
            <a:normAutofit/>
          </a:bodyPr>
          <a:lstStyle/>
          <a:p>
            <a:r>
              <a:rPr lang="es-ES" sz="2200" b="1" dirty="0"/>
              <a:t>CONCLUSIONES Y </a:t>
            </a:r>
            <a:r>
              <a:rPr lang="es-ES" sz="2200" b="1" dirty="0" smtClean="0"/>
              <a:t>RECOMENDACIONES</a:t>
            </a:r>
            <a:endParaRPr lang="es-ES" dirty="0"/>
          </a:p>
        </p:txBody>
      </p:sp>
    </p:spTree>
    <p:extLst>
      <p:ext uri="{BB962C8B-B14F-4D97-AF65-F5344CB8AC3E}">
        <p14:creationId xmlns:p14="http://schemas.microsoft.com/office/powerpoint/2010/main" val="905289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33</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9" name="Marcador de contenido 2"/>
          <p:cNvSpPr txBox="1">
            <a:spLocks/>
          </p:cNvSpPr>
          <p:nvPr/>
        </p:nvSpPr>
        <p:spPr>
          <a:xfrm>
            <a:off x="1331640" y="1772816"/>
            <a:ext cx="7128792"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s-ES" sz="2000" dirty="0"/>
              <a:t>La adaptación de la herramienta a la idiosincrasia de las entidades de Acción Social parece acertada</a:t>
            </a:r>
            <a:r>
              <a:rPr lang="es-ES" sz="2000" dirty="0" smtClean="0"/>
              <a:t>.</a:t>
            </a:r>
          </a:p>
          <a:p>
            <a:pPr lvl="1">
              <a:buFont typeface="Arial" panose="020B0604020202020204" pitchFamily="34" charset="0"/>
              <a:buChar char="•"/>
            </a:pPr>
            <a:r>
              <a:rPr lang="es-ES" sz="2000" dirty="0"/>
              <a:t>No parece que hubiese especial dificultad </a:t>
            </a:r>
            <a:r>
              <a:rPr lang="es-ES" sz="2000" dirty="0" smtClean="0"/>
              <a:t>para </a:t>
            </a:r>
            <a:r>
              <a:rPr lang="es-ES" sz="2000" dirty="0"/>
              <a:t>que las entidades que han sido evaluadas aprobasen la evaluación de la Herramienta de Transparencia en el plazo que se está valorando en el procedimiento de implantación de la Herramienta en las entidades de la Plataforma de ONG de Acción </a:t>
            </a:r>
            <a:r>
              <a:rPr lang="es-ES" sz="2000" dirty="0" smtClean="0"/>
              <a:t>Social</a:t>
            </a:r>
          </a:p>
          <a:p>
            <a:pPr lvl="1">
              <a:buFont typeface="Arial" panose="020B0604020202020204" pitchFamily="34" charset="0"/>
              <a:buChar char="•"/>
            </a:pPr>
            <a:r>
              <a:rPr lang="es-ES" sz="2000" dirty="0"/>
              <a:t>Como recomendación general se debería recoger en las actas la aprobación de los acuerdos, presupuestos, planes, </a:t>
            </a:r>
            <a:r>
              <a:rPr lang="es-ES" sz="2000" dirty="0" smtClean="0"/>
              <a:t>políticas, etc.. </a:t>
            </a:r>
            <a:r>
              <a:rPr lang="es-ES" sz="2000" dirty="0"/>
              <a:t>de manera literal.</a:t>
            </a:r>
          </a:p>
          <a:p>
            <a:pPr lvl="1">
              <a:buFont typeface="Arial" panose="020B0604020202020204" pitchFamily="34" charset="0"/>
              <a:buChar char="•"/>
            </a:pPr>
            <a:endParaRPr lang="es-ES" sz="2000" dirty="0"/>
          </a:p>
          <a:p>
            <a:pPr lvl="1">
              <a:buFont typeface="Arial" panose="020B0604020202020204" pitchFamily="34" charset="0"/>
              <a:buChar char="•"/>
            </a:pPr>
            <a:endParaRPr lang="es-ES" sz="1200" dirty="0" smtClean="0"/>
          </a:p>
          <a:p>
            <a:pPr marL="457200" lvl="1" indent="0">
              <a:buFont typeface="Arial" pitchFamily="34" charset="0"/>
              <a:buNone/>
            </a:pPr>
            <a:endParaRPr lang="es-ES" sz="1600" dirty="0"/>
          </a:p>
          <a:p>
            <a:pPr marL="457200" lvl="1" indent="0">
              <a:buFont typeface="Arial" pitchFamily="34" charset="0"/>
              <a:buNone/>
            </a:pPr>
            <a:endParaRPr lang="es-ES" sz="1600" dirty="0" smtClean="0"/>
          </a:p>
          <a:p>
            <a:pPr marL="0" indent="0">
              <a:buFont typeface="Arial" pitchFamily="34" charset="0"/>
              <a:buNone/>
            </a:pPr>
            <a:endParaRPr lang="es-ES" sz="2000" dirty="0" smtClean="0"/>
          </a:p>
          <a:p>
            <a:endParaRPr lang="es-ES" sz="2000" dirty="0" smtClean="0"/>
          </a:p>
          <a:p>
            <a:pPr marL="0" indent="0">
              <a:buFont typeface="Arial" pitchFamily="34" charset="0"/>
              <a:buNone/>
            </a:pPr>
            <a:endParaRPr lang="es-ES" sz="2000" dirty="0" smtClean="0"/>
          </a:p>
        </p:txBody>
      </p:sp>
      <p:sp>
        <p:nvSpPr>
          <p:cNvPr id="2" name="Título 1"/>
          <p:cNvSpPr>
            <a:spLocks noGrp="1"/>
          </p:cNvSpPr>
          <p:nvPr>
            <p:ph type="title"/>
          </p:nvPr>
        </p:nvSpPr>
        <p:spPr>
          <a:xfrm>
            <a:off x="1195120" y="168659"/>
            <a:ext cx="4916368" cy="762370"/>
          </a:xfrm>
        </p:spPr>
        <p:txBody>
          <a:bodyPr>
            <a:normAutofit/>
          </a:bodyPr>
          <a:lstStyle/>
          <a:p>
            <a:r>
              <a:rPr lang="es-ES" sz="2200" b="1" dirty="0"/>
              <a:t>CONCLUSIONES Y </a:t>
            </a:r>
            <a:r>
              <a:rPr lang="es-ES" sz="2200" b="1" dirty="0" smtClean="0"/>
              <a:t>RECOMENDACIONES</a:t>
            </a:r>
            <a:endParaRPr lang="es-ES" dirty="0"/>
          </a:p>
        </p:txBody>
      </p:sp>
    </p:spTree>
    <p:extLst>
      <p:ext uri="{BB962C8B-B14F-4D97-AF65-F5344CB8AC3E}">
        <p14:creationId xmlns:p14="http://schemas.microsoft.com/office/powerpoint/2010/main" val="1140050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34</a:t>
            </a:fld>
            <a:endParaRPr lang="es-ES"/>
          </a:p>
        </p:txBody>
      </p:sp>
      <p:sp>
        <p:nvSpPr>
          <p:cNvPr id="5" name="Marcador de contenido 2"/>
          <p:cNvSpPr txBox="1">
            <a:spLocks/>
          </p:cNvSpPr>
          <p:nvPr/>
        </p:nvSpPr>
        <p:spPr>
          <a:xfrm>
            <a:off x="1043608" y="1412776"/>
            <a:ext cx="7488832"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s-ES" sz="2000" dirty="0"/>
              <a:t>La </a:t>
            </a:r>
            <a:r>
              <a:rPr lang="es-ES" sz="2000" dirty="0" smtClean="0"/>
              <a:t>principal </a:t>
            </a:r>
            <a:r>
              <a:rPr lang="es-ES" sz="2000" dirty="0"/>
              <a:t>dificultad </a:t>
            </a:r>
            <a:r>
              <a:rPr lang="es-ES" sz="2000" dirty="0" smtClean="0"/>
              <a:t>se encuentra en una </a:t>
            </a:r>
            <a:r>
              <a:rPr lang="es-ES" sz="2000" dirty="0"/>
              <a:t>serie de indicadores que tienen que ver con la redacción (y aprobación por el órgano de gobierno) de </a:t>
            </a:r>
            <a:r>
              <a:rPr lang="es-ES" sz="2000" dirty="0" smtClean="0"/>
              <a:t>los términos </a:t>
            </a:r>
            <a:r>
              <a:rPr lang="es-ES" sz="2000" dirty="0"/>
              <a:t>de referencia de revisión de Misión, Visión, Valores, </a:t>
            </a:r>
            <a:r>
              <a:rPr lang="es-ES" sz="2000" dirty="0" smtClean="0"/>
              <a:t>o del </a:t>
            </a:r>
            <a:r>
              <a:rPr lang="es-ES" sz="2000" dirty="0"/>
              <a:t>propio Plan </a:t>
            </a:r>
            <a:r>
              <a:rPr lang="es-ES" sz="2000" dirty="0" smtClean="0"/>
              <a:t>Estratégico. Y los indicadores que enuncian algunos </a:t>
            </a:r>
            <a:r>
              <a:rPr lang="es-ES" sz="2000" dirty="0"/>
              <a:t>elementos que debe recoger el Plan Estratégico. </a:t>
            </a:r>
            <a:endParaRPr lang="es-ES" sz="2000" dirty="0" smtClean="0"/>
          </a:p>
          <a:p>
            <a:pPr lvl="1">
              <a:buFont typeface="Wingdings" panose="05000000000000000000" pitchFamily="2" charset="2"/>
              <a:buChar char="§"/>
            </a:pPr>
            <a:r>
              <a:rPr lang="es-ES" sz="2000" dirty="0" smtClean="0"/>
              <a:t>Podrían </a:t>
            </a:r>
            <a:r>
              <a:rPr lang="es-ES" sz="2000" dirty="0"/>
              <a:t>existir dificultades por el plazo (largo) que puede llevar </a:t>
            </a:r>
            <a:r>
              <a:rPr lang="es-ES" sz="2000" dirty="0" smtClean="0"/>
              <a:t>solventar los requerimientos de la herramienta </a:t>
            </a:r>
            <a:r>
              <a:rPr lang="es-ES" sz="2000" dirty="0"/>
              <a:t>al tener que realizarse en los procesos estratégicos. </a:t>
            </a:r>
            <a:endParaRPr lang="es-ES" sz="2000" dirty="0" smtClean="0"/>
          </a:p>
          <a:p>
            <a:pPr lvl="1">
              <a:buFont typeface="Wingdings" panose="05000000000000000000" pitchFamily="2" charset="2"/>
              <a:buChar char="§"/>
            </a:pPr>
            <a:r>
              <a:rPr lang="es-ES" sz="2000" dirty="0" smtClean="0"/>
              <a:t>Por </a:t>
            </a:r>
            <a:r>
              <a:rPr lang="es-ES" sz="2000" dirty="0"/>
              <a:t>esta razón </a:t>
            </a:r>
            <a:r>
              <a:rPr lang="es-ES" sz="2000" dirty="0" smtClean="0"/>
              <a:t>(el tiempo) alguna </a:t>
            </a:r>
            <a:r>
              <a:rPr lang="es-ES" sz="2000" dirty="0"/>
              <a:t>entidad puede tener dificultades por no renovar su proceso estratégico en el plazo del proceso de implantación. </a:t>
            </a:r>
            <a:endParaRPr lang="es-ES" sz="2000" dirty="0" smtClean="0"/>
          </a:p>
          <a:p>
            <a:pPr lvl="1">
              <a:buFont typeface="Arial" panose="020B0604020202020204" pitchFamily="34" charset="0"/>
              <a:buChar char="•"/>
            </a:pPr>
            <a:endParaRPr lang="es-ES" sz="1200" dirty="0" smtClean="0"/>
          </a:p>
          <a:p>
            <a:pPr marL="457200" lvl="1" indent="0">
              <a:buFont typeface="Arial" pitchFamily="34" charset="0"/>
              <a:buNone/>
            </a:pPr>
            <a:endParaRPr lang="es-ES" sz="1600" dirty="0"/>
          </a:p>
          <a:p>
            <a:pPr marL="457200" lvl="1" indent="0">
              <a:buFont typeface="Arial" pitchFamily="34" charset="0"/>
              <a:buNone/>
            </a:pPr>
            <a:endParaRPr lang="es-ES" sz="1600" dirty="0" smtClean="0"/>
          </a:p>
          <a:p>
            <a:pPr marL="0" indent="0">
              <a:buFont typeface="Arial" pitchFamily="34" charset="0"/>
              <a:buNone/>
            </a:pPr>
            <a:endParaRPr lang="es-ES" sz="2000" dirty="0" smtClean="0"/>
          </a:p>
          <a:p>
            <a:endParaRPr lang="es-ES" sz="2000" dirty="0" smtClean="0"/>
          </a:p>
          <a:p>
            <a:pPr marL="0" indent="0">
              <a:buFont typeface="Arial" pitchFamily="34" charset="0"/>
              <a:buNone/>
            </a:pPr>
            <a:endParaRPr lang="es-ES" sz="2000" dirty="0" smtClean="0"/>
          </a:p>
        </p:txBody>
      </p:sp>
      <p:sp>
        <p:nvSpPr>
          <p:cNvPr id="6" name="Título 1"/>
          <p:cNvSpPr>
            <a:spLocks noGrp="1"/>
          </p:cNvSpPr>
          <p:nvPr>
            <p:ph type="title"/>
          </p:nvPr>
        </p:nvSpPr>
        <p:spPr>
          <a:xfrm>
            <a:off x="1195120" y="168659"/>
            <a:ext cx="4916368" cy="762370"/>
          </a:xfrm>
        </p:spPr>
        <p:txBody>
          <a:bodyPr>
            <a:normAutofit/>
          </a:bodyPr>
          <a:lstStyle/>
          <a:p>
            <a:r>
              <a:rPr lang="es-ES" sz="2200" b="1" dirty="0"/>
              <a:t>CONCLUSIONES Y </a:t>
            </a:r>
            <a:r>
              <a:rPr lang="es-ES" sz="2200" b="1" dirty="0" smtClean="0"/>
              <a:t>RECOMENDACIONES</a:t>
            </a:r>
            <a:endParaRPr lang="es-ES" dirty="0"/>
          </a:p>
        </p:txBody>
      </p:sp>
    </p:spTree>
    <p:extLst>
      <p:ext uri="{BB962C8B-B14F-4D97-AF65-F5344CB8AC3E}">
        <p14:creationId xmlns:p14="http://schemas.microsoft.com/office/powerpoint/2010/main" val="38415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35</a:t>
            </a:fld>
            <a:endParaRPr lang="es-ES" dirty="0"/>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8" name="Título 1"/>
          <p:cNvSpPr>
            <a:spLocks noGrp="1"/>
          </p:cNvSpPr>
          <p:nvPr>
            <p:ph type="title"/>
          </p:nvPr>
        </p:nvSpPr>
        <p:spPr>
          <a:xfrm>
            <a:off x="1259632" y="366319"/>
            <a:ext cx="5760640" cy="679269"/>
          </a:xfrm>
        </p:spPr>
        <p:txBody>
          <a:bodyPr>
            <a:noAutofit/>
          </a:bodyPr>
          <a:lstStyle/>
          <a:p>
            <a:r>
              <a:rPr lang="es-ES" sz="2800" dirty="0" smtClean="0"/>
              <a:t>APLICACIÓN E IMPLANTACIÓN DE LA </a:t>
            </a:r>
            <a:r>
              <a:rPr lang="es-ES" sz="2800" dirty="0" err="1" smtClean="0"/>
              <a:t>HTYBG</a:t>
            </a:r>
            <a:r>
              <a:rPr lang="es-ES" sz="2800" dirty="0" smtClean="0"/>
              <a:t> EN ORGANIZACIONES POAS (II)</a:t>
            </a:r>
            <a:endParaRPr lang="es-ES" sz="2800" dirty="0"/>
          </a:p>
        </p:txBody>
      </p:sp>
      <p:sp>
        <p:nvSpPr>
          <p:cNvPr id="9" name="Marcador de contenido 2"/>
          <p:cNvSpPr>
            <a:spLocks noGrp="1"/>
          </p:cNvSpPr>
          <p:nvPr>
            <p:ph idx="1"/>
          </p:nvPr>
        </p:nvSpPr>
        <p:spPr>
          <a:xfrm>
            <a:off x="1716941" y="1886446"/>
            <a:ext cx="6984776" cy="2736303"/>
          </a:xfrm>
        </p:spPr>
        <p:txBody>
          <a:bodyPr>
            <a:noAutofit/>
          </a:bodyPr>
          <a:lstStyle/>
          <a:p>
            <a:pPr marL="0" indent="0">
              <a:buNone/>
            </a:pPr>
            <a:r>
              <a:rPr lang="es-ES" sz="2400" b="1" dirty="0" smtClean="0"/>
              <a:t>Procedimiento de aplicación </a:t>
            </a:r>
          </a:p>
          <a:p>
            <a:r>
              <a:rPr lang="es-ES" sz="1800" b="1" dirty="0" smtClean="0"/>
              <a:t>Elaboración </a:t>
            </a:r>
            <a:r>
              <a:rPr lang="es-ES" sz="1800" b="1" dirty="0"/>
              <a:t>del informe de verificación del cumplimiento de indicadores: </a:t>
            </a:r>
            <a:r>
              <a:rPr lang="es-ES" sz="1800" dirty="0"/>
              <a:t>realizada por un/a auditor/a, respondiendo este trabajo al formato de revisión de procedimientos </a:t>
            </a:r>
            <a:r>
              <a:rPr lang="es-ES" sz="1800" dirty="0" smtClean="0"/>
              <a:t>acordados con el </a:t>
            </a:r>
            <a:r>
              <a:rPr lang="es-ES" sz="1800" dirty="0" err="1" smtClean="0"/>
              <a:t>ICJC</a:t>
            </a:r>
            <a:endParaRPr lang="es-ES" sz="1800" dirty="0" smtClean="0"/>
          </a:p>
          <a:p>
            <a:r>
              <a:rPr lang="es-ES" sz="1800" b="1" dirty="0" smtClean="0"/>
              <a:t>Calificación de cumplimiento / incumplimiento: </a:t>
            </a:r>
            <a:r>
              <a:rPr lang="es-ES" sz="1800" dirty="0" smtClean="0"/>
              <a:t>La Plataforma del ONG de Acción Social emitirá un documento a cada organización certificando que se han revisado los indicadores de la organización por parte del auditor/a, y dando el resultado agrupado por bloques y desglosado por indicadores de la herramienta</a:t>
            </a:r>
            <a:r>
              <a:rPr lang="es-ES" sz="1800" b="1" dirty="0" smtClean="0"/>
              <a:t>.</a:t>
            </a:r>
          </a:p>
          <a:p>
            <a:r>
              <a:rPr lang="es-ES" sz="1800" b="1" dirty="0" smtClean="0"/>
              <a:t>Sello de garantía</a:t>
            </a:r>
            <a:r>
              <a:rPr lang="es-ES" sz="1800" b="1" dirty="0"/>
              <a:t>: </a:t>
            </a:r>
            <a:r>
              <a:rPr lang="es-ES" sz="1800" dirty="0"/>
              <a:t>Las organizaciones que hayan cumplido todos los indicadores calificados de inexcusable cumplimiento y hayan obtenido una puntuación igual o superior a 70 sobre 100 en el conjunto del bloque, podrán hacer uso de un Sello de Garantía</a:t>
            </a:r>
            <a:endParaRPr lang="es-ES" sz="1800" b="1" dirty="0"/>
          </a:p>
          <a:p>
            <a:pPr lvl="1"/>
            <a:endParaRPr lang="es-ES" sz="1500" b="1" dirty="0" smtClean="0"/>
          </a:p>
          <a:p>
            <a:pPr lvl="1"/>
            <a:endParaRPr lang="es-ES" sz="1500" b="1" dirty="0" smtClean="0"/>
          </a:p>
          <a:p>
            <a:pPr lvl="1"/>
            <a:endParaRPr lang="es-ES" sz="1500" b="1" dirty="0" smtClean="0"/>
          </a:p>
          <a:p>
            <a:pPr lvl="1"/>
            <a:endParaRPr lang="es-ES" sz="1500" b="1" dirty="0" smtClean="0"/>
          </a:p>
          <a:p>
            <a:pPr lvl="1"/>
            <a:endParaRPr lang="es-ES" sz="1500" dirty="0" smtClean="0"/>
          </a:p>
          <a:p>
            <a:pPr lvl="1"/>
            <a:endParaRPr lang="es-ES" sz="1500" dirty="0"/>
          </a:p>
        </p:txBody>
      </p:sp>
    </p:spTree>
    <p:extLst>
      <p:ext uri="{BB962C8B-B14F-4D97-AF65-F5344CB8AC3E}">
        <p14:creationId xmlns:p14="http://schemas.microsoft.com/office/powerpoint/2010/main" val="4273101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36</a:t>
            </a:fld>
            <a:endParaRPr lang="es-ES" dirty="0"/>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8" name="Título 1"/>
          <p:cNvSpPr>
            <a:spLocks noGrp="1"/>
          </p:cNvSpPr>
          <p:nvPr>
            <p:ph type="title"/>
          </p:nvPr>
        </p:nvSpPr>
        <p:spPr>
          <a:xfrm>
            <a:off x="1259632" y="366319"/>
            <a:ext cx="5760640" cy="679269"/>
          </a:xfrm>
        </p:spPr>
        <p:txBody>
          <a:bodyPr>
            <a:noAutofit/>
          </a:bodyPr>
          <a:lstStyle/>
          <a:p>
            <a:r>
              <a:rPr lang="es-ES" sz="2800" dirty="0" smtClean="0"/>
              <a:t>APLICACIÓN E IMPLANTACIÓN DE LA </a:t>
            </a:r>
            <a:r>
              <a:rPr lang="es-ES" sz="2800" dirty="0" err="1" smtClean="0"/>
              <a:t>HTYBG</a:t>
            </a:r>
            <a:r>
              <a:rPr lang="es-ES" sz="2800" dirty="0" smtClean="0"/>
              <a:t> EN ORGANIZACIONES POAS (II)</a:t>
            </a:r>
            <a:endParaRPr lang="es-ES" sz="2800" dirty="0"/>
          </a:p>
        </p:txBody>
      </p:sp>
      <p:sp>
        <p:nvSpPr>
          <p:cNvPr id="9" name="Marcador de contenido 2"/>
          <p:cNvSpPr>
            <a:spLocks noGrp="1"/>
          </p:cNvSpPr>
          <p:nvPr>
            <p:ph idx="1"/>
          </p:nvPr>
        </p:nvSpPr>
        <p:spPr>
          <a:xfrm>
            <a:off x="1575910" y="1700808"/>
            <a:ext cx="6917940" cy="2736303"/>
          </a:xfrm>
        </p:spPr>
        <p:txBody>
          <a:bodyPr>
            <a:noAutofit/>
          </a:bodyPr>
          <a:lstStyle/>
          <a:p>
            <a:pPr marL="457200" lvl="1" indent="0">
              <a:buNone/>
            </a:pPr>
            <a:r>
              <a:rPr lang="es-ES" sz="2400" b="1" dirty="0" smtClean="0"/>
              <a:t>Apuntes </a:t>
            </a:r>
            <a:r>
              <a:rPr lang="es-ES" sz="2400" b="1" dirty="0"/>
              <a:t>a la implantación del procedimiento en POAS:</a:t>
            </a:r>
          </a:p>
          <a:p>
            <a:pPr lvl="2"/>
            <a:r>
              <a:rPr lang="es-ES" sz="1800" dirty="0" smtClean="0"/>
              <a:t>Durante el año </a:t>
            </a:r>
            <a:r>
              <a:rPr lang="es-ES" sz="1800" b="1" dirty="0" smtClean="0"/>
              <a:t>N</a:t>
            </a:r>
            <a:r>
              <a:rPr lang="es-ES" sz="1800" dirty="0" smtClean="0"/>
              <a:t> las entidades de la POAS harán una ejercicio de autoevaluación voluntaria sin necesidad de empresa auditora</a:t>
            </a:r>
          </a:p>
          <a:p>
            <a:pPr lvl="2"/>
            <a:r>
              <a:rPr lang="es-ES" sz="1800" dirty="0"/>
              <a:t>Durante el año </a:t>
            </a:r>
            <a:r>
              <a:rPr lang="es-ES" sz="1800" b="1" dirty="0" smtClean="0"/>
              <a:t>N+1</a:t>
            </a:r>
            <a:r>
              <a:rPr lang="es-ES" sz="1800" dirty="0" smtClean="0"/>
              <a:t> </a:t>
            </a:r>
            <a:r>
              <a:rPr lang="es-ES" sz="1800" dirty="0"/>
              <a:t>las entidades de la POAS harán una ejercicio de </a:t>
            </a:r>
            <a:r>
              <a:rPr lang="es-ES" sz="1800" dirty="0" smtClean="0"/>
              <a:t>Evaluación </a:t>
            </a:r>
            <a:r>
              <a:rPr lang="es-ES" sz="1800" dirty="0"/>
              <a:t>voluntaria con auditor/a externo/a, quien emitirá un informe dirigido a la ONG y a la Plataforma </a:t>
            </a:r>
            <a:r>
              <a:rPr lang="es-ES" sz="1800" dirty="0" smtClean="0"/>
              <a:t>de ONG de Acción Social.</a:t>
            </a:r>
          </a:p>
          <a:p>
            <a:pPr lvl="2"/>
            <a:r>
              <a:rPr lang="es-ES" sz="1800" dirty="0"/>
              <a:t>Año N+2: Evaluación obligatoria con auditor/a externo/a, quien emitirá un informe dirigido a la ONG y a la Plataforma del Tercer Sector.</a:t>
            </a:r>
            <a:endParaRPr lang="es-ES" sz="1800" dirty="0" smtClean="0"/>
          </a:p>
          <a:p>
            <a:pPr marL="457200" lvl="1" indent="0">
              <a:buNone/>
            </a:pPr>
            <a:endParaRPr lang="es-ES" sz="1500" b="1" dirty="0"/>
          </a:p>
          <a:p>
            <a:pPr lvl="1"/>
            <a:endParaRPr lang="es-ES" sz="1500" b="1" dirty="0" smtClean="0"/>
          </a:p>
          <a:p>
            <a:pPr lvl="1"/>
            <a:endParaRPr lang="es-ES" sz="1500" b="1" dirty="0" smtClean="0"/>
          </a:p>
          <a:p>
            <a:pPr lvl="1"/>
            <a:endParaRPr lang="es-ES" sz="1500" b="1" dirty="0" smtClean="0"/>
          </a:p>
          <a:p>
            <a:pPr lvl="1"/>
            <a:endParaRPr lang="es-ES" sz="1500" b="1" dirty="0" smtClean="0"/>
          </a:p>
          <a:p>
            <a:pPr lvl="1"/>
            <a:endParaRPr lang="es-ES" sz="1500" dirty="0" smtClean="0"/>
          </a:p>
          <a:p>
            <a:pPr lvl="1"/>
            <a:endParaRPr lang="es-ES" sz="1500" dirty="0"/>
          </a:p>
        </p:txBody>
      </p:sp>
    </p:spTree>
    <p:extLst>
      <p:ext uri="{BB962C8B-B14F-4D97-AF65-F5344CB8AC3E}">
        <p14:creationId xmlns:p14="http://schemas.microsoft.com/office/powerpoint/2010/main" val="2341821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37</a:t>
            </a:fld>
            <a:endParaRPr lang="es-ES"/>
          </a:p>
        </p:txBody>
      </p:sp>
      <p:sp>
        <p:nvSpPr>
          <p:cNvPr id="5" name="Título 1"/>
          <p:cNvSpPr>
            <a:spLocks noGrp="1"/>
          </p:cNvSpPr>
          <p:nvPr>
            <p:ph type="title"/>
          </p:nvPr>
        </p:nvSpPr>
        <p:spPr>
          <a:xfrm>
            <a:off x="2145902" y="2831207"/>
            <a:ext cx="5460561" cy="885825"/>
          </a:xfrm>
        </p:spPr>
        <p:txBody>
          <a:bodyPr>
            <a:noAutofit/>
          </a:bodyPr>
          <a:lstStyle/>
          <a:p>
            <a:r>
              <a:rPr lang="es-ES" sz="6600" dirty="0" smtClean="0"/>
              <a:t>¡¡ Gracias ¡¡</a:t>
            </a:r>
            <a:endParaRPr lang="es-ES" sz="7200" dirty="0"/>
          </a:p>
        </p:txBody>
      </p:sp>
      <p:grpSp>
        <p:nvGrpSpPr>
          <p:cNvPr id="8" name="Grupo 7"/>
          <p:cNvGrpSpPr/>
          <p:nvPr/>
        </p:nvGrpSpPr>
        <p:grpSpPr>
          <a:xfrm>
            <a:off x="1187624" y="6080362"/>
            <a:ext cx="1896252" cy="655172"/>
            <a:chOff x="1187624" y="6080362"/>
            <a:chExt cx="1896252" cy="655172"/>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10" name="CuadroTexto 9"/>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Tree>
    <p:extLst>
      <p:ext uri="{BB962C8B-B14F-4D97-AF65-F5344CB8AC3E}">
        <p14:creationId xmlns:p14="http://schemas.microsoft.com/office/powerpoint/2010/main" val="357194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4</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0" name="Título 1"/>
          <p:cNvSpPr>
            <a:spLocks noGrp="1"/>
          </p:cNvSpPr>
          <p:nvPr>
            <p:ph type="title"/>
          </p:nvPr>
        </p:nvSpPr>
        <p:spPr>
          <a:xfrm>
            <a:off x="1387907" y="197122"/>
            <a:ext cx="5293568" cy="679269"/>
          </a:xfrm>
        </p:spPr>
        <p:txBody>
          <a:bodyPr>
            <a:noAutofit/>
          </a:bodyPr>
          <a:lstStyle/>
          <a:p>
            <a:r>
              <a:rPr lang="es-ES" sz="2800" b="1" dirty="0" smtClean="0"/>
              <a:t>Resultados Proyecto de Pilotaje</a:t>
            </a:r>
            <a:endParaRPr lang="es-ES" sz="2800" b="1" dirty="0"/>
          </a:p>
        </p:txBody>
      </p:sp>
      <p:sp>
        <p:nvSpPr>
          <p:cNvPr id="2" name="Marcador de contenido 1"/>
          <p:cNvSpPr>
            <a:spLocks noGrp="1"/>
          </p:cNvSpPr>
          <p:nvPr>
            <p:ph idx="1"/>
          </p:nvPr>
        </p:nvSpPr>
        <p:spPr>
          <a:xfrm>
            <a:off x="1489814" y="1916832"/>
            <a:ext cx="7196986" cy="1728192"/>
          </a:xfrm>
        </p:spPr>
        <p:txBody>
          <a:bodyPr>
            <a:normAutofit/>
          </a:bodyPr>
          <a:lstStyle/>
          <a:p>
            <a:r>
              <a:rPr lang="es-ES" dirty="0" smtClean="0"/>
              <a:t>Doce entidades comienzan el proyecto </a:t>
            </a:r>
          </a:p>
          <a:p>
            <a:r>
              <a:rPr lang="es-ES" dirty="0" smtClean="0"/>
              <a:t>Nueve finalizan el Proyecto (75%)</a:t>
            </a:r>
            <a:br>
              <a:rPr lang="es-ES" dirty="0" smtClean="0"/>
            </a:br>
            <a:endParaRPr lang="es-ES" dirty="0" smtClean="0"/>
          </a:p>
        </p:txBody>
      </p:sp>
      <p:sp>
        <p:nvSpPr>
          <p:cNvPr id="8" name="Rectángulo 7"/>
          <p:cNvSpPr/>
          <p:nvPr/>
        </p:nvSpPr>
        <p:spPr>
          <a:xfrm>
            <a:off x="2196244" y="3317930"/>
            <a:ext cx="2231740" cy="1938992"/>
          </a:xfrm>
          <a:prstGeom prst="rect">
            <a:avLst/>
          </a:prstGeom>
        </p:spPr>
        <p:txBody>
          <a:bodyPr wrap="square">
            <a:spAutoFit/>
          </a:bodyPr>
          <a:lstStyle/>
          <a:p>
            <a:pPr marL="285750" indent="-285750">
              <a:buFont typeface="Arial" panose="020B0604020202020204" pitchFamily="34" charset="0"/>
              <a:buChar char="•"/>
            </a:pPr>
            <a:r>
              <a:rPr lang="es-ES" sz="2400" dirty="0" err="1" smtClean="0"/>
              <a:t>CNSE</a:t>
            </a:r>
            <a:endParaRPr lang="es-ES" sz="2400" dirty="0" smtClean="0"/>
          </a:p>
          <a:p>
            <a:pPr marL="285750" indent="-285750">
              <a:buFont typeface="Arial" panose="020B0604020202020204" pitchFamily="34" charset="0"/>
              <a:buChar char="•"/>
            </a:pPr>
            <a:r>
              <a:rPr lang="es-ES" sz="2400" dirty="0" smtClean="0"/>
              <a:t>COCEDER </a:t>
            </a:r>
          </a:p>
          <a:p>
            <a:pPr marL="285750" indent="-285750">
              <a:buFont typeface="Arial" panose="020B0604020202020204" pitchFamily="34" charset="0"/>
              <a:buChar char="•"/>
            </a:pPr>
            <a:r>
              <a:rPr lang="es-ES" sz="2400" dirty="0" smtClean="0"/>
              <a:t>Cruz Roja</a:t>
            </a:r>
          </a:p>
          <a:p>
            <a:pPr marL="285750" indent="-285750">
              <a:buFont typeface="Arial" panose="020B0604020202020204" pitchFamily="34" charset="0"/>
              <a:buChar char="•"/>
            </a:pPr>
            <a:r>
              <a:rPr lang="es-ES" sz="2400" dirty="0" err="1" smtClean="0"/>
              <a:t>Didania</a:t>
            </a:r>
            <a:endParaRPr lang="es-ES" sz="2400" dirty="0" smtClean="0"/>
          </a:p>
          <a:p>
            <a:pPr marL="285750" indent="-285750">
              <a:buFont typeface="Arial" panose="020B0604020202020204" pitchFamily="34" charset="0"/>
              <a:buChar char="•"/>
            </a:pPr>
            <a:r>
              <a:rPr lang="es-ES" sz="2400" dirty="0" err="1" smtClean="0"/>
              <a:t>Eapn-es</a:t>
            </a:r>
            <a:endParaRPr lang="es-ES" sz="2400" dirty="0"/>
          </a:p>
        </p:txBody>
      </p:sp>
      <p:sp>
        <p:nvSpPr>
          <p:cNvPr id="11" name="Rectángulo 10"/>
          <p:cNvSpPr/>
          <p:nvPr/>
        </p:nvSpPr>
        <p:spPr>
          <a:xfrm>
            <a:off x="4932040" y="3320998"/>
            <a:ext cx="2664296" cy="1938992"/>
          </a:xfrm>
          <a:prstGeom prst="rect">
            <a:avLst/>
          </a:prstGeom>
        </p:spPr>
        <p:txBody>
          <a:bodyPr wrap="square">
            <a:spAutoFit/>
          </a:bodyPr>
          <a:lstStyle/>
          <a:p>
            <a:pPr marL="285750" indent="-285750">
              <a:buFont typeface="Arial" panose="020B0604020202020204" pitchFamily="34" charset="0"/>
              <a:buChar char="•"/>
            </a:pPr>
            <a:r>
              <a:rPr lang="es-ES" sz="2400" dirty="0" err="1" smtClean="0"/>
              <a:t>FIAPAS</a:t>
            </a:r>
            <a:endParaRPr lang="es-ES" sz="2400" dirty="0" smtClean="0"/>
          </a:p>
          <a:p>
            <a:pPr marL="285750" indent="-285750">
              <a:buFont typeface="Arial" panose="020B0604020202020204" pitchFamily="34" charset="0"/>
              <a:buChar char="•"/>
            </a:pPr>
            <a:r>
              <a:rPr lang="es-ES" sz="2400" dirty="0" smtClean="0"/>
              <a:t>F</a:t>
            </a:r>
            <a:r>
              <a:rPr lang="es-ES" sz="2400" dirty="0"/>
              <a:t>. Secretariado </a:t>
            </a:r>
            <a:r>
              <a:rPr lang="es-ES" sz="2400" dirty="0" smtClean="0"/>
              <a:t>Gitano</a:t>
            </a:r>
          </a:p>
          <a:p>
            <a:pPr marL="285750" indent="-285750">
              <a:buFont typeface="Arial" panose="020B0604020202020204" pitchFamily="34" charset="0"/>
              <a:buChar char="•"/>
            </a:pPr>
            <a:r>
              <a:rPr lang="es-ES" sz="2400" dirty="0" smtClean="0"/>
              <a:t>Plena Inclusión</a:t>
            </a:r>
          </a:p>
          <a:p>
            <a:pPr marL="285750" indent="-285750">
              <a:buFont typeface="Arial" panose="020B0604020202020204" pitchFamily="34" charset="0"/>
              <a:buChar char="•"/>
            </a:pPr>
            <a:r>
              <a:rPr lang="es-ES" sz="2400" dirty="0" smtClean="0"/>
              <a:t>UNAD</a:t>
            </a:r>
            <a:endParaRPr lang="es-ES" sz="2400" dirty="0"/>
          </a:p>
        </p:txBody>
      </p:sp>
    </p:spTree>
    <p:extLst>
      <p:ext uri="{BB962C8B-B14F-4D97-AF65-F5344CB8AC3E}">
        <p14:creationId xmlns:p14="http://schemas.microsoft.com/office/powerpoint/2010/main" val="332772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4F9F1B1-9730-46B3-AB40-BF8A454FDCF5}" type="slidenum">
              <a:rPr lang="es-ES" smtClean="0"/>
              <a:t>5</a:t>
            </a:fld>
            <a:endParaRPr lang="es-ES"/>
          </a:p>
        </p:txBody>
      </p:sp>
      <p:sp>
        <p:nvSpPr>
          <p:cNvPr id="6" name="Rectangle 3"/>
          <p:cNvSpPr txBox="1">
            <a:spLocks/>
          </p:cNvSpPr>
          <p:nvPr/>
        </p:nvSpPr>
        <p:spPr bwMode="auto">
          <a:xfrm>
            <a:off x="1259632" y="2114825"/>
            <a:ext cx="7587952" cy="32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marR="0" lvl="0" indent="0" algn="ctr" eaLnBrk="1" fontAlgn="base" hangingPunct="1">
              <a:lnSpc>
                <a:spcPct val="100000"/>
              </a:lnSpc>
              <a:spcBef>
                <a:spcPct val="0"/>
              </a:spcBef>
              <a:spcAft>
                <a:spcPct val="0"/>
              </a:spcAft>
              <a:buClr>
                <a:srgbClr val="F0A22E"/>
              </a:buClr>
              <a:buSzPct val="70000"/>
              <a:buNone/>
              <a:tabLst/>
              <a:defRPr/>
            </a:pPr>
            <a:endParaRPr kumimoji="0" lang="es-ES" altLang="es-ES" sz="2400" b="1" i="0" u="none" strike="noStrike" kern="1200" cap="none" spc="0" normalizeH="0" baseline="0" noProof="0" dirty="0" smtClean="0">
              <a:ln>
                <a:noFill/>
              </a:ln>
              <a:solidFill>
                <a:srgbClr val="4E3B30"/>
              </a:solidFill>
              <a:effectLst/>
              <a:uLnTx/>
              <a:uFillTx/>
              <a:latin typeface="Franklin Gothic Book"/>
              <a:ea typeface="+mn-ea"/>
              <a:cs typeface="+mn-cs"/>
            </a:endParaRPr>
          </a:p>
        </p:txBody>
      </p:sp>
      <p:grpSp>
        <p:nvGrpSpPr>
          <p:cNvPr id="5" name="Grupo 4"/>
          <p:cNvGrpSpPr/>
          <p:nvPr/>
        </p:nvGrpSpPr>
        <p:grpSpPr>
          <a:xfrm>
            <a:off x="1187624" y="6080362"/>
            <a:ext cx="1896252" cy="655172"/>
            <a:chOff x="1187624" y="6080362"/>
            <a:chExt cx="1896252" cy="655172"/>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8" name="CuadroTexto 7"/>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0" name="Marcador de contenido 2"/>
          <p:cNvSpPr>
            <a:spLocks noGrp="1"/>
          </p:cNvSpPr>
          <p:nvPr>
            <p:ph idx="1"/>
          </p:nvPr>
        </p:nvSpPr>
        <p:spPr>
          <a:xfrm>
            <a:off x="2126869" y="1916832"/>
            <a:ext cx="6032060" cy="1934653"/>
          </a:xfrm>
        </p:spPr>
        <p:txBody>
          <a:bodyPr>
            <a:noAutofit/>
          </a:bodyPr>
          <a:lstStyle/>
          <a:p>
            <a:pPr marL="0" lvl="0" indent="0" algn="ctr">
              <a:buNone/>
            </a:pPr>
            <a:r>
              <a:rPr lang="es-ES" sz="4000" dirty="0" smtClean="0"/>
              <a:t>En el proceso de acompañamiento ha destacado el alto grado de implicación de las entidades participantes</a:t>
            </a:r>
          </a:p>
          <a:p>
            <a:pPr lvl="0"/>
            <a:endParaRPr lang="es-ES" dirty="0" smtClean="0"/>
          </a:p>
          <a:p>
            <a:pPr lvl="0"/>
            <a:endParaRPr lang="es-ES" sz="2800" dirty="0"/>
          </a:p>
        </p:txBody>
      </p:sp>
    </p:spTree>
    <p:extLst>
      <p:ext uri="{BB962C8B-B14F-4D97-AF65-F5344CB8AC3E}">
        <p14:creationId xmlns:p14="http://schemas.microsoft.com/office/powerpoint/2010/main" val="169137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6</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sp>
        <p:nvSpPr>
          <p:cNvPr id="10" name="Título 1"/>
          <p:cNvSpPr>
            <a:spLocks noGrp="1"/>
          </p:cNvSpPr>
          <p:nvPr>
            <p:ph type="title"/>
          </p:nvPr>
        </p:nvSpPr>
        <p:spPr>
          <a:xfrm>
            <a:off x="1259632" y="197122"/>
            <a:ext cx="5421843" cy="679269"/>
          </a:xfrm>
        </p:spPr>
        <p:txBody>
          <a:bodyPr>
            <a:noAutofit/>
          </a:bodyPr>
          <a:lstStyle/>
          <a:p>
            <a:r>
              <a:rPr lang="es-ES" sz="2800" b="1" dirty="0" smtClean="0"/>
              <a:t>Resultados Proyecto de Pilotaje</a:t>
            </a:r>
            <a:endParaRPr lang="es-ES" sz="2800" b="1" dirty="0"/>
          </a:p>
        </p:txBody>
      </p:sp>
      <p:sp>
        <p:nvSpPr>
          <p:cNvPr id="9" name="Rectángulo 8"/>
          <p:cNvSpPr/>
          <p:nvPr/>
        </p:nvSpPr>
        <p:spPr>
          <a:xfrm>
            <a:off x="1190672" y="3685784"/>
            <a:ext cx="3384376" cy="1574149"/>
          </a:xfrm>
          <a:prstGeom prst="rect">
            <a:avLst/>
          </a:prstGeom>
        </p:spPr>
        <p:txBody>
          <a:bodyPr wrap="square">
            <a:spAutoFit/>
          </a:bodyPr>
          <a:lstStyle/>
          <a:p>
            <a:pPr marL="270510">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Se han superado el 74% de los indicadores del total de los indicadores que se han analizado en el apartado de transparencia</a:t>
            </a:r>
          </a:p>
        </p:txBody>
      </p:sp>
      <p:graphicFrame>
        <p:nvGraphicFramePr>
          <p:cNvPr id="11" name="Gráfico 10"/>
          <p:cNvGraphicFramePr/>
          <p:nvPr>
            <p:extLst>
              <p:ext uri="{D42A27DB-BD31-4B8C-83A1-F6EECF244321}">
                <p14:modId xmlns:p14="http://schemas.microsoft.com/office/powerpoint/2010/main" val="1439242032"/>
              </p:ext>
            </p:extLst>
          </p:nvPr>
        </p:nvGraphicFramePr>
        <p:xfrm>
          <a:off x="1437500" y="1038853"/>
          <a:ext cx="3140430" cy="25216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p:nvPr>
            <p:extLst>
              <p:ext uri="{D42A27DB-BD31-4B8C-83A1-F6EECF244321}">
                <p14:modId xmlns:p14="http://schemas.microsoft.com/office/powerpoint/2010/main" val="1891362959"/>
              </p:ext>
            </p:extLst>
          </p:nvPr>
        </p:nvGraphicFramePr>
        <p:xfrm>
          <a:off x="5436096" y="1556792"/>
          <a:ext cx="3250704" cy="2524231"/>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ángulo 12"/>
          <p:cNvSpPr/>
          <p:nvPr/>
        </p:nvSpPr>
        <p:spPr>
          <a:xfrm>
            <a:off x="5357708" y="4272946"/>
            <a:ext cx="3384376" cy="1200329"/>
          </a:xfrm>
          <a:prstGeom prst="rect">
            <a:avLst/>
          </a:prstGeom>
        </p:spPr>
        <p:txBody>
          <a:bodyPr wrap="square">
            <a:spAutoFit/>
          </a:bodyPr>
          <a:lstStyle/>
          <a:p>
            <a:r>
              <a:rPr lang="es-ES" dirty="0"/>
              <a:t>Se han superado el 66% del total de los indicadores que se han analizado en el apartado de buen gobierno</a:t>
            </a:r>
          </a:p>
        </p:txBody>
      </p:sp>
    </p:spTree>
    <p:extLst>
      <p:ext uri="{BB962C8B-B14F-4D97-AF65-F5344CB8AC3E}">
        <p14:creationId xmlns:p14="http://schemas.microsoft.com/office/powerpoint/2010/main" val="280629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3728" y="2012949"/>
            <a:ext cx="5544616" cy="1776091"/>
          </a:xfrm>
        </p:spPr>
        <p:txBody>
          <a:bodyPr>
            <a:noAutofit/>
          </a:bodyPr>
          <a:lstStyle/>
          <a:p>
            <a:pPr marL="0" indent="0" algn="ctr">
              <a:buNone/>
            </a:pPr>
            <a:r>
              <a:rPr lang="es-ES" sz="5400" dirty="0" smtClean="0"/>
              <a:t>INDICADORES </a:t>
            </a:r>
          </a:p>
          <a:p>
            <a:pPr marL="0" indent="0" algn="ctr">
              <a:buNone/>
            </a:pPr>
            <a:r>
              <a:rPr lang="es-ES" sz="5400" dirty="0" smtClean="0"/>
              <a:t>DE </a:t>
            </a:r>
          </a:p>
          <a:p>
            <a:pPr marL="0" indent="0" algn="ctr">
              <a:buNone/>
            </a:pPr>
            <a:r>
              <a:rPr lang="es-ES" sz="5400" dirty="0" smtClean="0"/>
              <a:t>TRANSPARENCIA</a:t>
            </a:r>
            <a:endParaRPr lang="es-ES" sz="5400" dirty="0"/>
          </a:p>
        </p:txBody>
      </p:sp>
      <p:sp>
        <p:nvSpPr>
          <p:cNvPr id="4" name="Marcador de número de diapositiva 3"/>
          <p:cNvSpPr>
            <a:spLocks noGrp="1"/>
          </p:cNvSpPr>
          <p:nvPr>
            <p:ph type="sldNum" sz="quarter" idx="12"/>
          </p:nvPr>
        </p:nvSpPr>
        <p:spPr/>
        <p:txBody>
          <a:bodyPr/>
          <a:lstStyle/>
          <a:p>
            <a:fld id="{E4F9F1B1-9730-46B3-AB40-BF8A454FDCF5}" type="slidenum">
              <a:rPr lang="es-ES" smtClean="0"/>
              <a:t>7</a:t>
            </a:fld>
            <a:endParaRPr lang="es-ES"/>
          </a:p>
        </p:txBody>
      </p:sp>
    </p:spTree>
    <p:extLst>
      <p:ext uri="{BB962C8B-B14F-4D97-AF65-F5344CB8AC3E}">
        <p14:creationId xmlns:p14="http://schemas.microsoft.com/office/powerpoint/2010/main" val="373755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89248" y="-27384"/>
            <a:ext cx="829126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4000" dirty="0">
              <a:solidFill>
                <a:srgbClr val="0070C0"/>
              </a:solidFill>
            </a:endParaRPr>
          </a:p>
        </p:txBody>
      </p:sp>
      <p:sp>
        <p:nvSpPr>
          <p:cNvPr id="3" name="2 Marcador de número de diapositiva"/>
          <p:cNvSpPr>
            <a:spLocks noGrp="1"/>
          </p:cNvSpPr>
          <p:nvPr>
            <p:ph type="sldNum" sz="quarter" idx="12"/>
          </p:nvPr>
        </p:nvSpPr>
        <p:spPr/>
        <p:txBody>
          <a:bodyPr/>
          <a:lstStyle/>
          <a:p>
            <a:fld id="{FDFA6848-62A6-4E38-AD0A-F88CD54A6ABA}" type="slidenum">
              <a:rPr lang="es-ES" smtClean="0"/>
              <a:t>8</a:t>
            </a:fld>
            <a:endParaRPr lang="es-ES"/>
          </a:p>
        </p:txBody>
      </p:sp>
      <p:grpSp>
        <p:nvGrpSpPr>
          <p:cNvPr id="5" name="Grupo 4"/>
          <p:cNvGrpSpPr/>
          <p:nvPr/>
        </p:nvGrpSpPr>
        <p:grpSpPr>
          <a:xfrm>
            <a:off x="1187624" y="6080362"/>
            <a:ext cx="1896252" cy="655172"/>
            <a:chOff x="1187624" y="6080362"/>
            <a:chExt cx="1896252" cy="655172"/>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342289"/>
              <a:ext cx="1824244" cy="393245"/>
            </a:xfrm>
            <a:prstGeom prst="rect">
              <a:avLst/>
            </a:prstGeom>
          </p:spPr>
        </p:pic>
        <p:sp>
          <p:nvSpPr>
            <p:cNvPr id="7" name="CuadroTexto 6"/>
            <p:cNvSpPr txBox="1"/>
            <p:nvPr/>
          </p:nvSpPr>
          <p:spPr>
            <a:xfrm>
              <a:off x="1187624" y="6080362"/>
              <a:ext cx="1820091" cy="246221"/>
            </a:xfrm>
            <a:prstGeom prst="rect">
              <a:avLst/>
            </a:prstGeom>
            <a:noFill/>
          </p:spPr>
          <p:txBody>
            <a:bodyPr wrap="square" rtlCol="0">
              <a:spAutoFit/>
            </a:bodyPr>
            <a:lstStyle/>
            <a:p>
              <a:r>
                <a:rPr lang="es-ES" sz="1000" dirty="0" smtClean="0"/>
                <a:t>Financiado por:</a:t>
              </a:r>
              <a:endParaRPr lang="es-ES" sz="1000" dirty="0"/>
            </a:p>
          </p:txBody>
        </p:sp>
      </p:grpSp>
      <p:graphicFrame>
        <p:nvGraphicFramePr>
          <p:cNvPr id="15" name="Tabla 14"/>
          <p:cNvGraphicFramePr>
            <a:graphicFrameLocks noGrp="1"/>
          </p:cNvGraphicFramePr>
          <p:nvPr>
            <p:extLst>
              <p:ext uri="{D42A27DB-BD31-4B8C-83A1-F6EECF244321}">
                <p14:modId xmlns:p14="http://schemas.microsoft.com/office/powerpoint/2010/main" val="238589558"/>
              </p:ext>
            </p:extLst>
          </p:nvPr>
        </p:nvGraphicFramePr>
        <p:xfrm>
          <a:off x="1686509" y="1240419"/>
          <a:ext cx="6696742" cy="4494970"/>
        </p:xfrm>
        <a:graphic>
          <a:graphicData uri="http://schemas.openxmlformats.org/drawingml/2006/table">
            <a:tbl>
              <a:tblPr firstRow="1" firstCol="1" bandRow="1">
                <a:tableStyleId>{5C22544A-7EE6-4342-B048-85BDC9FD1C3A}</a:tableStyleId>
              </a:tblPr>
              <a:tblGrid>
                <a:gridCol w="797259">
                  <a:extLst>
                    <a:ext uri="{9D8B030D-6E8A-4147-A177-3AD203B41FA5}">
                      <a16:colId xmlns:a16="http://schemas.microsoft.com/office/drawing/2014/main" val="25793112"/>
                    </a:ext>
                  </a:extLst>
                </a:gridCol>
                <a:gridCol w="3528392">
                  <a:extLst>
                    <a:ext uri="{9D8B030D-6E8A-4147-A177-3AD203B41FA5}">
                      <a16:colId xmlns:a16="http://schemas.microsoft.com/office/drawing/2014/main" val="3622005140"/>
                    </a:ext>
                  </a:extLst>
                </a:gridCol>
                <a:gridCol w="1218963">
                  <a:extLst>
                    <a:ext uri="{9D8B030D-6E8A-4147-A177-3AD203B41FA5}">
                      <a16:colId xmlns:a16="http://schemas.microsoft.com/office/drawing/2014/main" val="1414388992"/>
                    </a:ext>
                  </a:extLst>
                </a:gridCol>
                <a:gridCol w="1152128">
                  <a:extLst>
                    <a:ext uri="{9D8B030D-6E8A-4147-A177-3AD203B41FA5}">
                      <a16:colId xmlns:a16="http://schemas.microsoft.com/office/drawing/2014/main" val="750107441"/>
                    </a:ext>
                  </a:extLst>
                </a:gridCol>
              </a:tblGrid>
              <a:tr h="356186">
                <a:tc gridSpan="4">
                  <a:txBody>
                    <a:bodyPr/>
                    <a:lstStyle/>
                    <a:p>
                      <a:pPr>
                        <a:lnSpc>
                          <a:spcPct val="107000"/>
                        </a:lnSpc>
                        <a:spcAft>
                          <a:spcPts val="0"/>
                        </a:spcAft>
                      </a:pPr>
                      <a:r>
                        <a:rPr lang="es-ES" sz="1000" dirty="0" smtClean="0">
                          <a:effectLst/>
                        </a:rPr>
                        <a:t> TRANSPARENCIA</a:t>
                      </a:r>
                      <a:r>
                        <a:rPr lang="es-ES" sz="1000" baseline="0" dirty="0" smtClean="0">
                          <a:effectLst/>
                        </a:rPr>
                        <a:t> </a:t>
                      </a:r>
                      <a:r>
                        <a:rPr lang="es-ES" sz="1000" dirty="0" smtClean="0">
                          <a:effectLst/>
                        </a:rPr>
                        <a:t>BLOQUE </a:t>
                      </a:r>
                      <a:r>
                        <a:rPr lang="es-ES" sz="1000" dirty="0">
                          <a:effectLst/>
                        </a:rPr>
                        <a:t>1. ÓRGANO DE GOBIERNO Y EJECUTIVO</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5393852"/>
                  </a:ext>
                </a:extLst>
              </a:tr>
              <a:tr h="248219">
                <a:tc gridSpan="4">
                  <a:txBody>
                    <a:bodyPr/>
                    <a:lstStyle/>
                    <a:p>
                      <a:pPr algn="ctr">
                        <a:lnSpc>
                          <a:spcPct val="107000"/>
                        </a:lnSpc>
                        <a:spcAft>
                          <a:spcPts val="0"/>
                        </a:spcAft>
                      </a:pPr>
                      <a:r>
                        <a:rPr lang="es-ES" sz="1000" dirty="0">
                          <a:effectLst/>
                        </a:rPr>
                        <a:t>EL 60% DE LAS ENTIDADES PARTICIPANTES HAN SUPERADO EL BLOQUE </a:t>
                      </a:r>
                      <a:r>
                        <a:rPr lang="es-ES" sz="1000" dirty="0" smtClean="0">
                          <a:effectLst/>
                        </a:rPr>
                        <a:t>1</a:t>
                      </a:r>
                      <a:endParaRPr lang="es-ES" sz="1000" dirty="0">
                        <a:effectLst/>
                      </a:endParaRPr>
                    </a:p>
                  </a:txBody>
                  <a:tcPr marL="20098" marR="20098" marT="0" marB="0" anchor="ctr">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19092105"/>
                  </a:ext>
                </a:extLst>
              </a:tr>
              <a:tr h="364329">
                <a:tc>
                  <a:txBody>
                    <a:bodyPr/>
                    <a:lstStyle/>
                    <a:p>
                      <a:pPr algn="ctr">
                        <a:lnSpc>
                          <a:spcPct val="107000"/>
                        </a:lnSpc>
                        <a:spcAft>
                          <a:spcPts val="0"/>
                        </a:spcAft>
                      </a:pPr>
                      <a:r>
                        <a:rPr lang="es-ES" sz="1000">
                          <a:effectLst/>
                        </a:rPr>
                        <a:t>Nº</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Resumen indicador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a:effectLst/>
                        </a:rPr>
                        <a:t>% Entidades superan el indicador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a:effectLst/>
                        </a:rPr>
                        <a:t>% de entidades que necesitan mejorar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extLst>
                  <a:ext uri="{0D108BD9-81ED-4DB2-BD59-A6C34878D82A}">
                    <a16:rowId xmlns:a16="http://schemas.microsoft.com/office/drawing/2014/main" val="1335549610"/>
                  </a:ext>
                </a:extLst>
              </a:tr>
              <a:tr h="357884">
                <a:tc>
                  <a:txBody>
                    <a:bodyPr/>
                    <a:lstStyle/>
                    <a:p>
                      <a:pPr algn="ctr">
                        <a:lnSpc>
                          <a:spcPct val="107000"/>
                        </a:lnSpc>
                        <a:spcAft>
                          <a:spcPts val="0"/>
                        </a:spcAft>
                      </a:pPr>
                      <a:r>
                        <a:rPr lang="es-ES" sz="1000" dirty="0">
                          <a:effectLst/>
                        </a:rPr>
                        <a:t>TR.1.1.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nSpc>
                          <a:spcPct val="107000"/>
                        </a:lnSpc>
                        <a:spcAft>
                          <a:spcPts val="0"/>
                        </a:spcAft>
                      </a:pPr>
                      <a:r>
                        <a:rPr lang="es-ES" sz="1000" dirty="0">
                          <a:effectLst/>
                        </a:rPr>
                        <a:t>La Composición del órgano de gobierno accesible y está a disposición pública (nombre, cargo y descripción de su trayectoria)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70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solidFill>
                  </a:tcPr>
                </a:tc>
                <a:tc>
                  <a:txBody>
                    <a:bodyPr/>
                    <a:lstStyle/>
                    <a:p>
                      <a:pPr algn="ctr">
                        <a:lnSpc>
                          <a:spcPct val="107000"/>
                        </a:lnSpc>
                        <a:spcAft>
                          <a:spcPts val="0"/>
                        </a:spcAft>
                      </a:pPr>
                      <a:r>
                        <a:rPr lang="es-ES" sz="1000">
                          <a:effectLst/>
                        </a:rPr>
                        <a:t>30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extLst>
                  <a:ext uri="{0D108BD9-81ED-4DB2-BD59-A6C34878D82A}">
                    <a16:rowId xmlns:a16="http://schemas.microsoft.com/office/drawing/2014/main" val="2336194865"/>
                  </a:ext>
                </a:extLst>
              </a:tr>
              <a:tr h="941541">
                <a:tc>
                  <a:txBody>
                    <a:bodyPr/>
                    <a:lstStyle/>
                    <a:p>
                      <a:pPr algn="ctr">
                        <a:lnSpc>
                          <a:spcPct val="107000"/>
                        </a:lnSpc>
                        <a:spcAft>
                          <a:spcPts val="0"/>
                        </a:spcAft>
                      </a:pPr>
                      <a:r>
                        <a:rPr lang="es-ES" sz="1000">
                          <a:effectLst/>
                        </a:rPr>
                        <a:t>TR.1.2.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nSpc>
                          <a:spcPct val="107000"/>
                        </a:lnSpc>
                        <a:spcAft>
                          <a:spcPts val="0"/>
                        </a:spcAft>
                      </a:pPr>
                      <a:r>
                        <a:rPr lang="es-ES" sz="1000" dirty="0">
                          <a:effectLst/>
                        </a:rPr>
                        <a:t>Si más del 40% de miembros del órgano de gobierno ostenta cargos en una misma institución (partido político, sindicato, grupo empresarial, congregación religiosa o administración pública) y/o su pertenencia a la misma es reconocida públicamente, se hace pública dicha vinculación</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effectLst/>
                        </a:rPr>
                        <a:t>30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70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6">
                        <a:lumMod val="75000"/>
                      </a:schemeClr>
                    </a:solidFill>
                  </a:tcPr>
                </a:tc>
                <a:extLst>
                  <a:ext uri="{0D108BD9-81ED-4DB2-BD59-A6C34878D82A}">
                    <a16:rowId xmlns:a16="http://schemas.microsoft.com/office/drawing/2014/main" val="2738235111"/>
                  </a:ext>
                </a:extLst>
              </a:tr>
              <a:tr h="683176">
                <a:tc>
                  <a:txBody>
                    <a:bodyPr/>
                    <a:lstStyle/>
                    <a:p>
                      <a:pPr algn="ctr">
                        <a:lnSpc>
                          <a:spcPct val="107000"/>
                        </a:lnSpc>
                        <a:spcAft>
                          <a:spcPts val="0"/>
                        </a:spcAft>
                      </a:pPr>
                      <a:r>
                        <a:rPr lang="es-ES" sz="1000">
                          <a:effectLst/>
                        </a:rPr>
                        <a:t>TR.1.3.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nSpc>
                          <a:spcPct val="107000"/>
                        </a:lnSpc>
                        <a:spcAft>
                          <a:spcPts val="0"/>
                        </a:spcAft>
                      </a:pPr>
                      <a:r>
                        <a:rPr lang="es-ES" sz="1000">
                          <a:effectLst/>
                        </a:rPr>
                        <a:t>El organigrama, nombres y la trayectoria de los principales responsables de la estructura ejecutiva es accesible y está a disposición pública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70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solidFill>
                  </a:tcPr>
                </a:tc>
                <a:tc>
                  <a:txBody>
                    <a:bodyPr/>
                    <a:lstStyle/>
                    <a:p>
                      <a:pPr algn="ctr">
                        <a:lnSpc>
                          <a:spcPct val="107000"/>
                        </a:lnSpc>
                        <a:spcAft>
                          <a:spcPts val="0"/>
                        </a:spcAft>
                      </a:pPr>
                      <a:r>
                        <a:rPr lang="es-ES" sz="1000" dirty="0">
                          <a:effectLst/>
                        </a:rPr>
                        <a:t>30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extLst>
                  <a:ext uri="{0D108BD9-81ED-4DB2-BD59-A6C34878D82A}">
                    <a16:rowId xmlns:a16="http://schemas.microsoft.com/office/drawing/2014/main" val="109347545"/>
                  </a:ext>
                </a:extLst>
              </a:tr>
              <a:tr h="640479">
                <a:tc>
                  <a:txBody>
                    <a:bodyPr/>
                    <a:lstStyle/>
                    <a:p>
                      <a:pPr algn="ctr">
                        <a:lnSpc>
                          <a:spcPct val="107000"/>
                        </a:lnSpc>
                        <a:spcAft>
                          <a:spcPts val="0"/>
                        </a:spcAft>
                      </a:pPr>
                      <a:r>
                        <a:rPr lang="es-ES" sz="1000">
                          <a:effectLst/>
                        </a:rPr>
                        <a:t>TR.1.4.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nSpc>
                          <a:spcPct val="107000"/>
                        </a:lnSpc>
                        <a:spcAft>
                          <a:spcPts val="0"/>
                        </a:spcAft>
                      </a:pPr>
                      <a:r>
                        <a:rPr lang="es-ES" sz="1000">
                          <a:effectLst/>
                        </a:rPr>
                        <a:t>Los estatutos y la normativa específica aplicable según la naturaleza de la organización son accesibles y están a disposición pública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80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solidFill>
                  </a:tcPr>
                </a:tc>
                <a:tc>
                  <a:txBody>
                    <a:bodyPr/>
                    <a:lstStyle/>
                    <a:p>
                      <a:pPr algn="ctr">
                        <a:lnSpc>
                          <a:spcPct val="107000"/>
                        </a:lnSpc>
                        <a:spcAft>
                          <a:spcPts val="0"/>
                        </a:spcAft>
                      </a:pPr>
                      <a:r>
                        <a:rPr lang="es-ES" sz="1000" dirty="0">
                          <a:effectLst/>
                        </a:rPr>
                        <a:t>20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extLst>
                  <a:ext uri="{0D108BD9-81ED-4DB2-BD59-A6C34878D82A}">
                    <a16:rowId xmlns:a16="http://schemas.microsoft.com/office/drawing/2014/main" val="2014601016"/>
                  </a:ext>
                </a:extLst>
              </a:tr>
              <a:tr h="511394">
                <a:tc>
                  <a:txBody>
                    <a:bodyPr/>
                    <a:lstStyle/>
                    <a:p>
                      <a:pPr algn="ctr">
                        <a:lnSpc>
                          <a:spcPct val="107000"/>
                        </a:lnSpc>
                        <a:spcAft>
                          <a:spcPts val="0"/>
                        </a:spcAft>
                      </a:pPr>
                      <a:r>
                        <a:rPr lang="es-ES" sz="1000" dirty="0">
                          <a:effectLst/>
                        </a:rPr>
                        <a:t>TR.1.5.</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nSpc>
                          <a:spcPct val="107000"/>
                        </a:lnSpc>
                        <a:spcAft>
                          <a:spcPts val="0"/>
                        </a:spcAft>
                      </a:pPr>
                      <a:r>
                        <a:rPr lang="es-ES" sz="1000" dirty="0">
                          <a:effectLst/>
                        </a:rPr>
                        <a:t>Tablas salariales accesibles y a disposición pública. En el caso de que la organización no disponga de personal  remunerado, el indicador no aplica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60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solidFill>
                  </a:tcPr>
                </a:tc>
                <a:tc>
                  <a:txBody>
                    <a:bodyPr/>
                    <a:lstStyle/>
                    <a:p>
                      <a:pPr algn="ctr">
                        <a:lnSpc>
                          <a:spcPct val="107000"/>
                        </a:lnSpc>
                        <a:spcAft>
                          <a:spcPts val="0"/>
                        </a:spcAft>
                      </a:pPr>
                      <a:r>
                        <a:rPr lang="es-ES" sz="1000" dirty="0">
                          <a:solidFill>
                            <a:schemeClr val="bg1"/>
                          </a:solidFill>
                          <a:effectLst/>
                        </a:rPr>
                        <a:t>40</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lumMod val="75000"/>
                      </a:schemeClr>
                    </a:solidFill>
                  </a:tcPr>
                </a:tc>
                <a:extLst>
                  <a:ext uri="{0D108BD9-81ED-4DB2-BD59-A6C34878D82A}">
                    <a16:rowId xmlns:a16="http://schemas.microsoft.com/office/drawing/2014/main" val="2962475183"/>
                  </a:ext>
                </a:extLst>
              </a:tr>
              <a:tr h="391762">
                <a:tc>
                  <a:txBody>
                    <a:bodyPr/>
                    <a:lstStyle/>
                    <a:p>
                      <a:pPr algn="ctr">
                        <a:lnSpc>
                          <a:spcPct val="107000"/>
                        </a:lnSpc>
                        <a:spcAft>
                          <a:spcPts val="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r">
                        <a:lnSpc>
                          <a:spcPct val="107000"/>
                        </a:lnSpc>
                        <a:spcAft>
                          <a:spcPts val="0"/>
                        </a:spcAft>
                      </a:pPr>
                      <a:r>
                        <a:rPr lang="es-ES" sz="1000" dirty="0">
                          <a:effectLst/>
                        </a:rPr>
                        <a:t>TOTAL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tc>
                <a:tc>
                  <a:txBody>
                    <a:bodyPr/>
                    <a:lstStyle/>
                    <a:p>
                      <a:pPr algn="ctr">
                        <a:lnSpc>
                          <a:spcPct val="107000"/>
                        </a:lnSpc>
                        <a:spcAft>
                          <a:spcPts val="0"/>
                        </a:spcAft>
                      </a:pPr>
                      <a:r>
                        <a:rPr lang="es-ES" sz="1000" dirty="0">
                          <a:solidFill>
                            <a:schemeClr val="bg1"/>
                          </a:solidFill>
                          <a:effectLst/>
                        </a:rPr>
                        <a:t>62</a:t>
                      </a:r>
                      <a:endPar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098" marR="20098" marT="0" marB="0" anchor="ctr">
                    <a:solidFill>
                      <a:schemeClr val="accent1"/>
                    </a:solidFill>
                  </a:tcPr>
                </a:tc>
                <a:tc>
                  <a:txBody>
                    <a:bodyPr/>
                    <a:lstStyle/>
                    <a:p>
                      <a:pPr algn="ctr">
                        <a:lnSpc>
                          <a:spcPct val="107000"/>
                        </a:lnSpc>
                        <a:spcAft>
                          <a:spcPts val="0"/>
                        </a:spcAft>
                      </a:pPr>
                      <a:r>
                        <a:rPr lang="es-ES" sz="1000" dirty="0" smtClean="0">
                          <a:solidFill>
                            <a:schemeClr val="bg1"/>
                          </a:solidFill>
                          <a:effectLst/>
                        </a:rPr>
                        <a:t>38</a:t>
                      </a:r>
                    </a:p>
                  </a:txBody>
                  <a:tcPr marL="20098" marR="20098" marT="0" marB="0" anchor="ctr">
                    <a:solidFill>
                      <a:schemeClr val="accent1"/>
                    </a:solidFill>
                  </a:tcPr>
                </a:tc>
                <a:extLst>
                  <a:ext uri="{0D108BD9-81ED-4DB2-BD59-A6C34878D82A}">
                    <a16:rowId xmlns:a16="http://schemas.microsoft.com/office/drawing/2014/main" val="1242335011"/>
                  </a:ext>
                </a:extLst>
              </a:tr>
            </a:tbl>
          </a:graphicData>
        </a:graphic>
      </p:graphicFrame>
      <p:sp>
        <p:nvSpPr>
          <p:cNvPr id="8" name="Rectángulo 7"/>
          <p:cNvSpPr/>
          <p:nvPr/>
        </p:nvSpPr>
        <p:spPr>
          <a:xfrm>
            <a:off x="1403648" y="128746"/>
            <a:ext cx="5328592" cy="685059"/>
          </a:xfrm>
          <a:prstGeom prst="rect">
            <a:avLst/>
          </a:prstGeom>
        </p:spPr>
        <p:txBody>
          <a:bodyPr wrap="square">
            <a:spAutoFit/>
          </a:bodyPr>
          <a:lstStyle/>
          <a:p>
            <a:pPr>
              <a:lnSpc>
                <a:spcPct val="107000"/>
              </a:lnSpc>
              <a:spcAft>
                <a:spcPts val="0"/>
              </a:spcAft>
            </a:pPr>
            <a:r>
              <a:rPr lang="es-ES" b="1" dirty="0"/>
              <a:t>TRANSPARENCIA </a:t>
            </a:r>
          </a:p>
          <a:p>
            <a:pPr>
              <a:lnSpc>
                <a:spcPct val="107000"/>
              </a:lnSpc>
              <a:spcAft>
                <a:spcPts val="0"/>
              </a:spcAft>
            </a:pPr>
            <a:r>
              <a:rPr lang="es-ES" b="1" dirty="0"/>
              <a:t>BLOQUE 1. ÓRGANO DE GOBIERNO Y EJECUTIVO</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70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F9F1B1-9730-46B3-AB40-BF8A454FDCF5}" type="slidenum">
              <a:rPr lang="es-ES" smtClean="0"/>
              <a:t>9</a:t>
            </a:fld>
            <a:endParaRPr lang="es-ES"/>
          </a:p>
        </p:txBody>
      </p:sp>
      <p:sp>
        <p:nvSpPr>
          <p:cNvPr id="5" name="Rectángulo 4"/>
          <p:cNvSpPr/>
          <p:nvPr/>
        </p:nvSpPr>
        <p:spPr>
          <a:xfrm>
            <a:off x="1259632" y="100714"/>
            <a:ext cx="5904656" cy="685059"/>
          </a:xfrm>
          <a:prstGeom prst="rect">
            <a:avLst/>
          </a:prstGeom>
        </p:spPr>
        <p:txBody>
          <a:bodyPr wrap="square">
            <a:spAutoFit/>
          </a:bodyPr>
          <a:lstStyle/>
          <a:p>
            <a:pPr>
              <a:lnSpc>
                <a:spcPct val="107000"/>
              </a:lnSpc>
              <a:spcAft>
                <a:spcPts val="0"/>
              </a:spcAft>
            </a:pPr>
            <a:r>
              <a:rPr lang="es-ES" b="1" dirty="0" smtClean="0"/>
              <a:t>TRANSPARENCIA </a:t>
            </a:r>
          </a:p>
          <a:p>
            <a:pPr>
              <a:lnSpc>
                <a:spcPct val="107000"/>
              </a:lnSpc>
              <a:spcAft>
                <a:spcPts val="0"/>
              </a:spcAft>
            </a:pPr>
            <a:r>
              <a:rPr lang="es-ES" b="1" dirty="0" smtClean="0"/>
              <a:t>BLOQUE </a:t>
            </a:r>
            <a:r>
              <a:rPr lang="es-ES" b="1" dirty="0"/>
              <a:t>1. ÓRGANO DE GOBIERNO Y EJECUTIVO</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331640" y="1005770"/>
            <a:ext cx="7080073" cy="685059"/>
          </a:xfrm>
          <a:prstGeom prst="rect">
            <a:avLst/>
          </a:prstGeom>
        </p:spPr>
        <p:txBody>
          <a:bodyPr wrap="square">
            <a:spAutoFit/>
          </a:bodyPr>
          <a:lstStyle/>
          <a:p>
            <a:pPr>
              <a:lnSpc>
                <a:spcPct val="107000"/>
              </a:lnSpc>
              <a:spcAft>
                <a:spcPts val="0"/>
              </a:spcAft>
            </a:pPr>
            <a:r>
              <a:rPr lang="es-ES" b="1" dirty="0" smtClean="0"/>
              <a:t>ASPECTOS POSITIVOS</a:t>
            </a:r>
          </a:p>
          <a:p>
            <a:pPr marL="285750" indent="-285750">
              <a:lnSpc>
                <a:spcPct val="107000"/>
              </a:lnSpc>
              <a:buFont typeface="Arial" panose="020B0604020202020204" pitchFamily="34" charset="0"/>
              <a:buChar char="•"/>
            </a:pPr>
            <a:r>
              <a:rPr lang="es-ES" dirty="0" smtClean="0"/>
              <a:t>Tres de los cinco indicadores </a:t>
            </a:r>
            <a:r>
              <a:rPr lang="es-ES" dirty="0"/>
              <a:t>se han cumplido en un alto </a:t>
            </a:r>
            <a:r>
              <a:rPr lang="es-ES" dirty="0" smtClean="0"/>
              <a:t>porcentaje. </a:t>
            </a:r>
          </a:p>
        </p:txBody>
      </p:sp>
      <p:sp>
        <p:nvSpPr>
          <p:cNvPr id="7" name="Rectángulo 6"/>
          <p:cNvSpPr/>
          <p:nvPr/>
        </p:nvSpPr>
        <p:spPr>
          <a:xfrm>
            <a:off x="1331640" y="1789829"/>
            <a:ext cx="7488832" cy="3484031"/>
          </a:xfrm>
          <a:prstGeom prst="rect">
            <a:avLst/>
          </a:prstGeom>
        </p:spPr>
        <p:txBody>
          <a:bodyPr wrap="square">
            <a:spAutoFit/>
          </a:bodyPr>
          <a:lstStyle/>
          <a:p>
            <a:pPr>
              <a:lnSpc>
                <a:spcPct val="107000"/>
              </a:lnSpc>
              <a:spcAft>
                <a:spcPts val="0"/>
              </a:spcAft>
            </a:pPr>
            <a:r>
              <a:rPr lang="es-ES" b="1" dirty="0" smtClean="0"/>
              <a:t>ÁREAS DE MEJORA</a:t>
            </a:r>
          </a:p>
          <a:p>
            <a:pPr marL="285750" indent="-285750">
              <a:lnSpc>
                <a:spcPct val="107000"/>
              </a:lnSpc>
              <a:spcAft>
                <a:spcPts val="0"/>
              </a:spcAft>
              <a:buFont typeface="Arial" panose="020B0604020202020204" pitchFamily="34" charset="0"/>
              <a:buChar char="•"/>
            </a:pPr>
            <a:endParaRPr lang="es-ES" sz="800" dirty="0" smtClean="0"/>
          </a:p>
          <a:p>
            <a:pPr marL="285750" indent="-285750">
              <a:lnSpc>
                <a:spcPct val="107000"/>
              </a:lnSpc>
              <a:spcAft>
                <a:spcPts val="0"/>
              </a:spcAft>
              <a:buFont typeface="Arial" panose="020B0604020202020204" pitchFamily="34" charset="0"/>
              <a:buChar char="•"/>
            </a:pPr>
            <a:r>
              <a:rPr lang="es-ES" dirty="0" smtClean="0"/>
              <a:t>El 40% de las entidades no supera el bloque</a:t>
            </a:r>
          </a:p>
          <a:p>
            <a:pPr marL="285750" indent="-285750">
              <a:lnSpc>
                <a:spcPct val="107000"/>
              </a:lnSpc>
              <a:buFont typeface="Arial" panose="020B0604020202020204" pitchFamily="34" charset="0"/>
              <a:buChar char="•"/>
            </a:pPr>
            <a:r>
              <a:rPr lang="es-ES" dirty="0"/>
              <a:t>El indicador TR.1.5, referente a la publicación de las tablas salariales, se ha superado en un 60%, es sencillo de publicar en un corto espacio de tiempo, pero puede conllevar una dificultad añadida que es la de consensuar qué información publicar</a:t>
            </a:r>
            <a:r>
              <a:rPr lang="es-ES" dirty="0" smtClean="0"/>
              <a:t>.</a:t>
            </a:r>
          </a:p>
          <a:p>
            <a:pPr marL="285750" indent="-285750">
              <a:lnSpc>
                <a:spcPct val="107000"/>
              </a:lnSpc>
              <a:buFont typeface="Arial" panose="020B0604020202020204" pitchFamily="34" charset="0"/>
              <a:buChar char="•"/>
            </a:pPr>
            <a:r>
              <a:rPr lang="es-ES" dirty="0" smtClean="0"/>
              <a:t>El </a:t>
            </a:r>
            <a:r>
              <a:rPr lang="es-ES" dirty="0"/>
              <a:t>indicador TR.1.2 es el indicador menos superado por las entidades participantes debido a la necesidad de una fuente de verificación adicional (certificado de las personas integrantes del órgano de gobierno de ostentación de cargos en diferentes instituciones). </a:t>
            </a:r>
          </a:p>
          <a:p>
            <a:pPr marL="285750" indent="-285750">
              <a:lnSpc>
                <a:spcPct val="107000"/>
              </a:lnSpc>
              <a:spcAft>
                <a:spcPts val="0"/>
              </a:spcAft>
              <a:buFont typeface="Arial" panose="020B0604020202020204" pitchFamily="34" charset="0"/>
              <a:buChar char="•"/>
            </a:pPr>
            <a:endParaRPr lang="es-ES" dirty="0" smtClean="0"/>
          </a:p>
        </p:txBody>
      </p:sp>
      <p:sp>
        <p:nvSpPr>
          <p:cNvPr id="8" name="Rectángulo 7"/>
          <p:cNvSpPr/>
          <p:nvPr/>
        </p:nvSpPr>
        <p:spPr>
          <a:xfrm>
            <a:off x="1979712" y="5493857"/>
            <a:ext cx="6432001" cy="923330"/>
          </a:xfrm>
          <a:prstGeom prst="rect">
            <a:avLst/>
          </a:prstGeom>
          <a:ln>
            <a:solidFill>
              <a:srgbClr val="00B050"/>
            </a:solidFill>
          </a:ln>
        </p:spPr>
        <p:txBody>
          <a:bodyPr wrap="square">
            <a:spAutoFit/>
          </a:bodyPr>
          <a:lstStyle/>
          <a:p>
            <a:pPr algn="just"/>
            <a:r>
              <a:rPr lang="es-ES" b="1" dirty="0" smtClean="0"/>
              <a:t>El </a:t>
            </a:r>
            <a:r>
              <a:rPr lang="es-ES" b="1" dirty="0"/>
              <a:t>Bloque 1: Órganos de gobierno y Ejecutivo </a:t>
            </a:r>
            <a:r>
              <a:rPr lang="es-ES" b="1" dirty="0" smtClean="0"/>
              <a:t>no </a:t>
            </a:r>
            <a:r>
              <a:rPr lang="es-ES" b="1" dirty="0"/>
              <a:t>tendría especial dificultad para ser superado por las entidades analizadas en un </a:t>
            </a:r>
            <a:r>
              <a:rPr lang="es-ES" b="1" dirty="0" smtClean="0"/>
              <a:t>plazo corto.</a:t>
            </a:r>
          </a:p>
        </p:txBody>
      </p:sp>
    </p:spTree>
    <p:extLst>
      <p:ext uri="{BB962C8B-B14F-4D97-AF65-F5344CB8AC3E}">
        <p14:creationId xmlns:p14="http://schemas.microsoft.com/office/powerpoint/2010/main" val="21363719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2558</TotalTime>
  <Words>5648</Words>
  <Application>Microsoft Office PowerPoint</Application>
  <PresentationFormat>Presentación en pantalla (4:3)</PresentationFormat>
  <Paragraphs>721</Paragraphs>
  <Slides>37</Slides>
  <Notes>30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37</vt:i4>
      </vt:variant>
    </vt:vector>
  </HeadingPairs>
  <TitlesOfParts>
    <vt:vector size="45" baseType="lpstr">
      <vt:lpstr>Arial</vt:lpstr>
      <vt:lpstr>Calibri</vt:lpstr>
      <vt:lpstr>Franklin Gothic Book</vt:lpstr>
      <vt:lpstr>Times New Roman</vt:lpstr>
      <vt:lpstr>Wingdings</vt:lpstr>
      <vt:lpstr>Wingdings 2</vt:lpstr>
      <vt:lpstr>Tema de Office</vt:lpstr>
      <vt:lpstr>1_Tema de Office</vt:lpstr>
      <vt:lpstr>Presentación de PowerPoint</vt:lpstr>
      <vt:lpstr>Presentación de PowerPoint</vt:lpstr>
      <vt:lpstr>Presentación de PowerPoint</vt:lpstr>
      <vt:lpstr>Resultados Proyecto de Pilotaje</vt:lpstr>
      <vt:lpstr>Presentación de PowerPoint</vt:lpstr>
      <vt:lpstr>Resultados Proyecto de Pilotaje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CONCLUSIONES Y RECOMENDACIONES</vt:lpstr>
      <vt:lpstr>CONCLUSIONES Y RECOMENDACIONES</vt:lpstr>
      <vt:lpstr>APLICACIÓN E IMPLANTACIÓN DE LA HTYBG EN ORGANIZACIONES POAS (II)</vt:lpstr>
      <vt:lpstr>APLICACIÓN E IMPLANTACIÓN DE LA HTYBG EN ORGANIZACIONES POAS (II)</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Lucia Berruga</cp:lastModifiedBy>
  <cp:revision>187</cp:revision>
  <dcterms:created xsi:type="dcterms:W3CDTF">2012-09-10T11:21:49Z</dcterms:created>
  <dcterms:modified xsi:type="dcterms:W3CDTF">2018-10-26T13:25:30Z</dcterms:modified>
</cp:coreProperties>
</file>