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78" r:id="rId3"/>
    <p:sldId id="499" r:id="rId4"/>
    <p:sldId id="498" r:id="rId5"/>
    <p:sldId id="494" r:id="rId6"/>
    <p:sldId id="496" r:id="rId7"/>
    <p:sldId id="497" r:id="rId8"/>
    <p:sldId id="491" r:id="rId9"/>
    <p:sldId id="492" r:id="rId10"/>
    <p:sldId id="493" r:id="rId11"/>
    <p:sldId id="500" r:id="rId12"/>
    <p:sldId id="501" r:id="rId13"/>
    <p:sldId id="502" r:id="rId14"/>
    <p:sldId id="503" r:id="rId15"/>
    <p:sldId id="404" r:id="rId1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576" autoAdjust="0"/>
  </p:normalViewPr>
  <p:slideViewPr>
    <p:cSldViewPr>
      <p:cViewPr varScale="1">
        <p:scale>
          <a:sx n="105" d="100"/>
          <a:sy n="105" d="100"/>
        </p:scale>
        <p:origin x="118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797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5940D33-8CF2-4E9E-975D-1411B70F3438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9E48D3CF-B588-4C19-A3AD-0BD85C649A26}">
      <dgm:prSet phldrT="[Texto]"/>
      <dgm:spPr>
        <a:solidFill>
          <a:srgbClr val="C00000"/>
        </a:solidFill>
      </dgm:spPr>
      <dgm:t>
        <a:bodyPr/>
        <a:lstStyle/>
        <a:p>
          <a:r>
            <a:rPr lang="es-ES" dirty="0" smtClean="0"/>
            <a:t>TRANSPARENCIA</a:t>
          </a:r>
          <a:endParaRPr lang="es-ES" dirty="0"/>
        </a:p>
      </dgm:t>
    </dgm:pt>
    <dgm:pt modelId="{B54EEB7A-7640-4DD5-B11E-101B2BAAAC8F}" type="parTrans" cxnId="{BCBB7388-F63A-4675-B9E8-E15036DDDF36}">
      <dgm:prSet/>
      <dgm:spPr/>
      <dgm:t>
        <a:bodyPr/>
        <a:lstStyle/>
        <a:p>
          <a:endParaRPr lang="es-ES"/>
        </a:p>
      </dgm:t>
    </dgm:pt>
    <dgm:pt modelId="{D2A6D633-751B-4531-B74F-567F88015F33}" type="sibTrans" cxnId="{BCBB7388-F63A-4675-B9E8-E15036DDDF36}">
      <dgm:prSet/>
      <dgm:spPr/>
      <dgm:t>
        <a:bodyPr/>
        <a:lstStyle/>
        <a:p>
          <a:endParaRPr lang="es-ES"/>
        </a:p>
      </dgm:t>
    </dgm:pt>
    <dgm:pt modelId="{5F205EC2-3A21-4269-AA22-A15E9E7097C9}">
      <dgm:prSet phldrT="[Texto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s-ES" dirty="0" smtClean="0"/>
            <a:t>PUBLICIDAD ACTIVA</a:t>
          </a:r>
          <a:endParaRPr lang="es-ES" dirty="0"/>
        </a:p>
      </dgm:t>
    </dgm:pt>
    <dgm:pt modelId="{5DC1B59A-F22A-4ADA-82DB-7C3D17AD4D25}" type="parTrans" cxnId="{318FF50E-E697-436C-A274-AEA74E48A23D}">
      <dgm:prSet/>
      <dgm:spPr/>
      <dgm:t>
        <a:bodyPr/>
        <a:lstStyle/>
        <a:p>
          <a:endParaRPr lang="es-ES"/>
        </a:p>
      </dgm:t>
    </dgm:pt>
    <dgm:pt modelId="{047CB978-2FE1-429F-A35F-B26405B3B51C}" type="sibTrans" cxnId="{318FF50E-E697-436C-A274-AEA74E48A23D}">
      <dgm:prSet/>
      <dgm:spPr/>
      <dgm:t>
        <a:bodyPr/>
        <a:lstStyle/>
        <a:p>
          <a:endParaRPr lang="es-ES"/>
        </a:p>
      </dgm:t>
    </dgm:pt>
    <dgm:pt modelId="{06E0DB41-0DF5-4DF8-985A-5854D8CD0E1C}">
      <dgm:prSet phldrT="[Texto]"/>
      <dgm:spPr>
        <a:solidFill>
          <a:srgbClr val="7030A0"/>
        </a:solidFill>
      </dgm:spPr>
      <dgm:t>
        <a:bodyPr/>
        <a:lstStyle/>
        <a:p>
          <a:r>
            <a:rPr lang="es-ES" dirty="0" smtClean="0"/>
            <a:t>ACCESO A LA INFORMACIÓN PÚBLICA</a:t>
          </a:r>
          <a:endParaRPr lang="es-ES" dirty="0"/>
        </a:p>
      </dgm:t>
    </dgm:pt>
    <dgm:pt modelId="{FF853EA4-7FA1-4D16-A9B0-529CCAA91FCA}" type="parTrans" cxnId="{578751C8-C19F-4F14-A2DD-01F45AAC9C8B}">
      <dgm:prSet/>
      <dgm:spPr/>
      <dgm:t>
        <a:bodyPr/>
        <a:lstStyle/>
        <a:p>
          <a:endParaRPr lang="es-ES"/>
        </a:p>
      </dgm:t>
    </dgm:pt>
    <dgm:pt modelId="{4785C9B6-D351-4499-B05E-4558A6E7AABD}" type="sibTrans" cxnId="{578751C8-C19F-4F14-A2DD-01F45AAC9C8B}">
      <dgm:prSet/>
      <dgm:spPr/>
      <dgm:t>
        <a:bodyPr/>
        <a:lstStyle/>
        <a:p>
          <a:endParaRPr lang="es-ES"/>
        </a:p>
      </dgm:t>
    </dgm:pt>
    <dgm:pt modelId="{9905AE13-AC44-47E4-AB67-8857B24927AA}" type="pres">
      <dgm:prSet presAssocID="{D5940D33-8CF2-4E9E-975D-1411B70F3438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56EC8F43-1EA6-46E4-B81D-ABBB84D21109}" type="pres">
      <dgm:prSet presAssocID="{9E48D3CF-B588-4C19-A3AD-0BD85C649A26}" presName="roof" presStyleLbl="dkBgShp" presStyleIdx="0" presStyleCnt="2"/>
      <dgm:spPr/>
      <dgm:t>
        <a:bodyPr/>
        <a:lstStyle/>
        <a:p>
          <a:endParaRPr lang="es-ES"/>
        </a:p>
      </dgm:t>
    </dgm:pt>
    <dgm:pt modelId="{BB892982-97C7-4A91-B954-BFA7EF074D67}" type="pres">
      <dgm:prSet presAssocID="{9E48D3CF-B588-4C19-A3AD-0BD85C649A26}" presName="pillars" presStyleCnt="0"/>
      <dgm:spPr/>
    </dgm:pt>
    <dgm:pt modelId="{26A11B6A-45DF-4101-BD6D-7D7C91411240}" type="pres">
      <dgm:prSet presAssocID="{9E48D3CF-B588-4C19-A3AD-0BD85C649A26}" presName="pillar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0AE0942-49BC-4162-BEE9-11C87B7A81FF}" type="pres">
      <dgm:prSet presAssocID="{06E0DB41-0DF5-4DF8-985A-5854D8CD0E1C}" presName="pillarX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965FFA6-7050-4D68-9E9D-681AF6DFD951}" type="pres">
      <dgm:prSet presAssocID="{9E48D3CF-B588-4C19-A3AD-0BD85C649A26}" presName="base" presStyleLbl="dkBgShp" presStyleIdx="1" presStyleCnt="2"/>
      <dgm:spPr/>
    </dgm:pt>
  </dgm:ptLst>
  <dgm:cxnLst>
    <dgm:cxn modelId="{315BE047-8868-4307-BEEB-7F93C025476C}" type="presOf" srcId="{D5940D33-8CF2-4E9E-975D-1411B70F3438}" destId="{9905AE13-AC44-47E4-AB67-8857B24927AA}" srcOrd="0" destOrd="0" presId="urn:microsoft.com/office/officeart/2005/8/layout/hList3"/>
    <dgm:cxn modelId="{D8C3E0C2-17D3-4C5B-BA4B-EB4BEEF92788}" type="presOf" srcId="{06E0DB41-0DF5-4DF8-985A-5854D8CD0E1C}" destId="{10AE0942-49BC-4162-BEE9-11C87B7A81FF}" srcOrd="0" destOrd="0" presId="urn:microsoft.com/office/officeart/2005/8/layout/hList3"/>
    <dgm:cxn modelId="{318FF50E-E697-436C-A274-AEA74E48A23D}" srcId="{9E48D3CF-B588-4C19-A3AD-0BD85C649A26}" destId="{5F205EC2-3A21-4269-AA22-A15E9E7097C9}" srcOrd="0" destOrd="0" parTransId="{5DC1B59A-F22A-4ADA-82DB-7C3D17AD4D25}" sibTransId="{047CB978-2FE1-429F-A35F-B26405B3B51C}"/>
    <dgm:cxn modelId="{578751C8-C19F-4F14-A2DD-01F45AAC9C8B}" srcId="{9E48D3CF-B588-4C19-A3AD-0BD85C649A26}" destId="{06E0DB41-0DF5-4DF8-985A-5854D8CD0E1C}" srcOrd="1" destOrd="0" parTransId="{FF853EA4-7FA1-4D16-A9B0-529CCAA91FCA}" sibTransId="{4785C9B6-D351-4499-B05E-4558A6E7AABD}"/>
    <dgm:cxn modelId="{C9F5967F-2E30-459B-993C-0955722BF5D1}" type="presOf" srcId="{9E48D3CF-B588-4C19-A3AD-0BD85C649A26}" destId="{56EC8F43-1EA6-46E4-B81D-ABBB84D21109}" srcOrd="0" destOrd="0" presId="urn:microsoft.com/office/officeart/2005/8/layout/hList3"/>
    <dgm:cxn modelId="{BCBB7388-F63A-4675-B9E8-E15036DDDF36}" srcId="{D5940D33-8CF2-4E9E-975D-1411B70F3438}" destId="{9E48D3CF-B588-4C19-A3AD-0BD85C649A26}" srcOrd="0" destOrd="0" parTransId="{B54EEB7A-7640-4DD5-B11E-101B2BAAAC8F}" sibTransId="{D2A6D633-751B-4531-B74F-567F88015F33}"/>
    <dgm:cxn modelId="{210D9191-7870-4BB3-ADDE-C8DC50227CA2}" type="presOf" srcId="{5F205EC2-3A21-4269-AA22-A15E9E7097C9}" destId="{26A11B6A-45DF-4101-BD6D-7D7C91411240}" srcOrd="0" destOrd="0" presId="urn:microsoft.com/office/officeart/2005/8/layout/hList3"/>
    <dgm:cxn modelId="{F7A07ECF-7494-461B-94D1-215D45864358}" type="presParOf" srcId="{9905AE13-AC44-47E4-AB67-8857B24927AA}" destId="{56EC8F43-1EA6-46E4-B81D-ABBB84D21109}" srcOrd="0" destOrd="0" presId="urn:microsoft.com/office/officeart/2005/8/layout/hList3"/>
    <dgm:cxn modelId="{9CEEA18B-FB7F-4CD9-BB1D-61E5EA7E267E}" type="presParOf" srcId="{9905AE13-AC44-47E4-AB67-8857B24927AA}" destId="{BB892982-97C7-4A91-B954-BFA7EF074D67}" srcOrd="1" destOrd="0" presId="urn:microsoft.com/office/officeart/2005/8/layout/hList3"/>
    <dgm:cxn modelId="{98866080-430F-406E-B909-F5A936D99E06}" type="presParOf" srcId="{BB892982-97C7-4A91-B954-BFA7EF074D67}" destId="{26A11B6A-45DF-4101-BD6D-7D7C91411240}" srcOrd="0" destOrd="0" presId="urn:microsoft.com/office/officeart/2005/8/layout/hList3"/>
    <dgm:cxn modelId="{4A593B4A-C60B-46C8-A0F9-9F49A60C1F92}" type="presParOf" srcId="{BB892982-97C7-4A91-B954-BFA7EF074D67}" destId="{10AE0942-49BC-4162-BEE9-11C87B7A81FF}" srcOrd="1" destOrd="0" presId="urn:microsoft.com/office/officeart/2005/8/layout/hList3"/>
    <dgm:cxn modelId="{EBE48BBD-9D05-4CD0-B48A-23726020154C}" type="presParOf" srcId="{9905AE13-AC44-47E4-AB67-8857B24927AA}" destId="{D965FFA6-7050-4D68-9E9D-681AF6DFD951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EC8F43-1EA6-46E4-B81D-ABBB84D21109}">
      <dsp:nvSpPr>
        <dsp:cNvPr id="0" name=""/>
        <dsp:cNvSpPr/>
      </dsp:nvSpPr>
      <dsp:spPr>
        <a:xfrm>
          <a:off x="0" y="0"/>
          <a:ext cx="6096000" cy="1219200"/>
        </a:xfrm>
        <a:prstGeom prst="rect">
          <a:avLst/>
        </a:prstGeom>
        <a:solidFill>
          <a:srgbClr val="C0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lvl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5600" kern="1200" dirty="0" smtClean="0"/>
            <a:t>TRANSPARENCIA</a:t>
          </a:r>
          <a:endParaRPr lang="es-ES" sz="5600" kern="1200" dirty="0"/>
        </a:p>
      </dsp:txBody>
      <dsp:txXfrm>
        <a:off x="0" y="0"/>
        <a:ext cx="6096000" cy="1219200"/>
      </dsp:txXfrm>
    </dsp:sp>
    <dsp:sp modelId="{26A11B6A-45DF-4101-BD6D-7D7C91411240}">
      <dsp:nvSpPr>
        <dsp:cNvPr id="0" name=""/>
        <dsp:cNvSpPr/>
      </dsp:nvSpPr>
      <dsp:spPr>
        <a:xfrm>
          <a:off x="0" y="1219200"/>
          <a:ext cx="3047999" cy="2560320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500" kern="1200" dirty="0" smtClean="0"/>
            <a:t>PUBLICIDAD ACTIVA</a:t>
          </a:r>
          <a:endParaRPr lang="es-ES" sz="3500" kern="1200" dirty="0"/>
        </a:p>
      </dsp:txBody>
      <dsp:txXfrm>
        <a:off x="0" y="1219200"/>
        <a:ext cx="3047999" cy="2560320"/>
      </dsp:txXfrm>
    </dsp:sp>
    <dsp:sp modelId="{10AE0942-49BC-4162-BEE9-11C87B7A81FF}">
      <dsp:nvSpPr>
        <dsp:cNvPr id="0" name=""/>
        <dsp:cNvSpPr/>
      </dsp:nvSpPr>
      <dsp:spPr>
        <a:xfrm>
          <a:off x="3048000" y="1219200"/>
          <a:ext cx="3047999" cy="2560320"/>
        </a:xfrm>
        <a:prstGeom prst="rect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500" kern="1200" dirty="0" smtClean="0"/>
            <a:t>ACCESO A LA INFORMACIÓN PÚBLICA</a:t>
          </a:r>
          <a:endParaRPr lang="es-ES" sz="3500" kern="1200" dirty="0"/>
        </a:p>
      </dsp:txBody>
      <dsp:txXfrm>
        <a:off x="3048000" y="1219200"/>
        <a:ext cx="3047999" cy="2560320"/>
      </dsp:txXfrm>
    </dsp:sp>
    <dsp:sp modelId="{D965FFA6-7050-4D68-9E9D-681AF6DFD951}">
      <dsp:nvSpPr>
        <dsp:cNvPr id="0" name=""/>
        <dsp:cNvSpPr/>
      </dsp:nvSpPr>
      <dsp:spPr>
        <a:xfrm>
          <a:off x="0" y="3779520"/>
          <a:ext cx="6096000" cy="284480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9319B6-05EF-46B9-9C81-6BBBFDBF867B}" type="datetimeFigureOut">
              <a:rPr lang="es-ES" smtClean="0"/>
              <a:pPr/>
              <a:t>26/10/2018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7285CD-EB43-45D4-A094-D7D9AF7102B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1252483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DB5B52-D4CE-44CF-8C2E-DCAE8D899A18}" type="datetimeFigureOut">
              <a:rPr lang="es-ES" smtClean="0"/>
              <a:pPr/>
              <a:t>26/10/2018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4419C4-FB7D-4FDD-9101-B6D6B449F7EB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8937741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8043994-755F-44F5-91A1-37A15477D3C9}" type="slidenum">
              <a:rPr lang="es-ES"/>
              <a:pPr/>
              <a:t>4</a:t>
            </a:fld>
            <a:endParaRPr lang="es-ES"/>
          </a:p>
        </p:txBody>
      </p:sp>
      <p:sp>
        <p:nvSpPr>
          <p:cNvPr id="675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0413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512" y="4343230"/>
            <a:ext cx="5486976" cy="4115139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27041CD-0CF9-4330-A4F9-F52D62276D14}" type="slidenum">
              <a:rPr lang="es-ES"/>
              <a:pPr/>
              <a:t>13</a:t>
            </a:fld>
            <a:endParaRPr lang="es-ES"/>
          </a:p>
        </p:txBody>
      </p:sp>
      <p:sp>
        <p:nvSpPr>
          <p:cNvPr id="849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0413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512" y="4343230"/>
            <a:ext cx="5486976" cy="4115139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27041CD-0CF9-4330-A4F9-F52D62276D14}" type="slidenum">
              <a:rPr lang="es-ES"/>
              <a:pPr/>
              <a:t>14</a:t>
            </a:fld>
            <a:endParaRPr lang="es-ES"/>
          </a:p>
        </p:txBody>
      </p:sp>
      <p:sp>
        <p:nvSpPr>
          <p:cNvPr id="849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0413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512" y="4343230"/>
            <a:ext cx="5486976" cy="4115139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ABE3A07-97A9-48BB-B1EA-C4F1FFC17B77}" type="slidenum">
              <a:rPr lang="es-ES"/>
              <a:pPr/>
              <a:t>15</a:t>
            </a:fld>
            <a:endParaRPr lang="es-ES"/>
          </a:p>
        </p:txBody>
      </p:sp>
      <p:sp>
        <p:nvSpPr>
          <p:cNvPr id="1280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003786" y="695134"/>
            <a:ext cx="4848989" cy="342815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80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512" y="4343230"/>
            <a:ext cx="5486976" cy="4115139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s-E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E8C09A1-839B-4EAC-877C-CDCE291F61EF}" type="slidenum">
              <a:rPr lang="es-ES"/>
              <a:pPr/>
              <a:t>5</a:t>
            </a:fld>
            <a:endParaRPr lang="es-ES"/>
          </a:p>
        </p:txBody>
      </p:sp>
      <p:sp>
        <p:nvSpPr>
          <p:cNvPr id="860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0413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0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512" y="4343230"/>
            <a:ext cx="5486976" cy="4115139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10D82FD-5AE5-49A4-BF22-CBC3B956463E}" type="slidenum">
              <a:rPr lang="es-ES"/>
              <a:pPr/>
              <a:t>6</a:t>
            </a:fld>
            <a:endParaRPr lang="es-ES"/>
          </a:p>
        </p:txBody>
      </p:sp>
      <p:sp>
        <p:nvSpPr>
          <p:cNvPr id="8806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0413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806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512" y="4343230"/>
            <a:ext cx="5486976" cy="4115139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9E4A296-DB40-4D76-8F05-E6DADB128831}" type="slidenum">
              <a:rPr lang="es-ES"/>
              <a:pPr/>
              <a:t>7</a:t>
            </a:fld>
            <a:endParaRPr lang="es-ES"/>
          </a:p>
        </p:txBody>
      </p:sp>
      <p:sp>
        <p:nvSpPr>
          <p:cNvPr id="8908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0413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512" y="4343230"/>
            <a:ext cx="5486976" cy="4115139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27041CD-0CF9-4330-A4F9-F52D62276D14}" type="slidenum">
              <a:rPr lang="es-ES"/>
              <a:pPr/>
              <a:t>8</a:t>
            </a:fld>
            <a:endParaRPr lang="es-ES"/>
          </a:p>
        </p:txBody>
      </p:sp>
      <p:sp>
        <p:nvSpPr>
          <p:cNvPr id="849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0413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512" y="4343230"/>
            <a:ext cx="5486976" cy="4115139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27041CD-0CF9-4330-A4F9-F52D62276D14}" type="slidenum">
              <a:rPr lang="es-ES"/>
              <a:pPr/>
              <a:t>9</a:t>
            </a:fld>
            <a:endParaRPr lang="es-ES"/>
          </a:p>
        </p:txBody>
      </p:sp>
      <p:sp>
        <p:nvSpPr>
          <p:cNvPr id="849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003786" y="695134"/>
            <a:ext cx="4848989" cy="342815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512" y="4343230"/>
            <a:ext cx="5486976" cy="4115139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27041CD-0CF9-4330-A4F9-F52D62276D14}" type="slidenum">
              <a:rPr lang="es-ES"/>
              <a:pPr/>
              <a:t>10</a:t>
            </a:fld>
            <a:endParaRPr lang="es-ES"/>
          </a:p>
        </p:txBody>
      </p:sp>
      <p:sp>
        <p:nvSpPr>
          <p:cNvPr id="849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003786" y="695134"/>
            <a:ext cx="4848989" cy="342815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512" y="4343230"/>
            <a:ext cx="5486976" cy="4115139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27041CD-0CF9-4330-A4F9-F52D62276D14}" type="slidenum">
              <a:rPr lang="es-ES"/>
              <a:pPr/>
              <a:t>11</a:t>
            </a:fld>
            <a:endParaRPr lang="es-ES"/>
          </a:p>
        </p:txBody>
      </p:sp>
      <p:sp>
        <p:nvSpPr>
          <p:cNvPr id="849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0413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512" y="4343230"/>
            <a:ext cx="5486976" cy="4115139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27041CD-0CF9-4330-A4F9-F52D62276D14}" type="slidenum">
              <a:rPr lang="es-ES"/>
              <a:pPr/>
              <a:t>12</a:t>
            </a:fld>
            <a:endParaRPr lang="es-ES"/>
          </a:p>
        </p:txBody>
      </p:sp>
      <p:sp>
        <p:nvSpPr>
          <p:cNvPr id="849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0413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512" y="4343230"/>
            <a:ext cx="5486976" cy="4115139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1A7F4-99E2-4936-8FB2-5E27BB313169}" type="datetimeFigureOut">
              <a:rPr lang="es-ES" smtClean="0"/>
              <a:pPr/>
              <a:t>26/10/2018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BC9A8-7C74-4941-8B2A-11F105A4F5A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1A7F4-99E2-4936-8FB2-5E27BB313169}" type="datetimeFigureOut">
              <a:rPr lang="es-ES" smtClean="0"/>
              <a:pPr/>
              <a:t>26/10/2018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BC9A8-7C74-4941-8B2A-11F105A4F5A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1A7F4-99E2-4936-8FB2-5E27BB313169}" type="datetimeFigureOut">
              <a:rPr lang="es-ES" smtClean="0"/>
              <a:pPr/>
              <a:t>26/10/2018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BC9A8-7C74-4941-8B2A-11F105A4F5A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1A7F4-99E2-4936-8FB2-5E27BB313169}" type="datetimeFigureOut">
              <a:rPr lang="es-ES" smtClean="0"/>
              <a:pPr/>
              <a:t>26/10/2018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BC9A8-7C74-4941-8B2A-11F105A4F5A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1A7F4-99E2-4936-8FB2-5E27BB313169}" type="datetimeFigureOut">
              <a:rPr lang="es-ES" smtClean="0"/>
              <a:pPr/>
              <a:t>26/10/2018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BC9A8-7C74-4941-8B2A-11F105A4F5A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1A7F4-99E2-4936-8FB2-5E27BB313169}" type="datetimeFigureOut">
              <a:rPr lang="es-ES" smtClean="0"/>
              <a:pPr/>
              <a:t>26/10/2018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BC9A8-7C74-4941-8B2A-11F105A4F5A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1A7F4-99E2-4936-8FB2-5E27BB313169}" type="datetimeFigureOut">
              <a:rPr lang="es-ES" smtClean="0"/>
              <a:pPr/>
              <a:t>26/10/2018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BC9A8-7C74-4941-8B2A-11F105A4F5A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1A7F4-99E2-4936-8FB2-5E27BB313169}" type="datetimeFigureOut">
              <a:rPr lang="es-ES" smtClean="0"/>
              <a:pPr/>
              <a:t>26/10/2018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BC9A8-7C74-4941-8B2A-11F105A4F5A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1A7F4-99E2-4936-8FB2-5E27BB313169}" type="datetimeFigureOut">
              <a:rPr lang="es-ES" smtClean="0"/>
              <a:pPr/>
              <a:t>26/10/2018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BC9A8-7C74-4941-8B2A-11F105A4F5A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1A7F4-99E2-4936-8FB2-5E27BB313169}" type="datetimeFigureOut">
              <a:rPr lang="es-ES" smtClean="0"/>
              <a:pPr/>
              <a:t>26/10/2018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BC9A8-7C74-4941-8B2A-11F105A4F5A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1A7F4-99E2-4936-8FB2-5E27BB313169}" type="datetimeFigureOut">
              <a:rPr lang="es-ES" smtClean="0"/>
              <a:pPr/>
              <a:t>26/10/2018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BC9A8-7C74-4941-8B2A-11F105A4F5A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E1A7F4-99E2-4936-8FB2-5E27BB313169}" type="datetimeFigureOut">
              <a:rPr lang="es-ES" smtClean="0"/>
              <a:pPr/>
              <a:t>26/10/2018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9BC9A8-7C74-4941-8B2A-11F105A4F5A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>
                <a:solidFill>
                  <a:srgbClr val="0070C0"/>
                </a:solidFill>
              </a:rPr>
              <a:t/>
            </a:r>
            <a:br>
              <a:rPr lang="es-ES" dirty="0" smtClean="0">
                <a:solidFill>
                  <a:srgbClr val="0070C0"/>
                </a:solidFill>
              </a:rPr>
            </a:br>
            <a:r>
              <a:rPr lang="es-ES" b="1" dirty="0" smtClean="0">
                <a:solidFill>
                  <a:srgbClr val="0070C0"/>
                </a:solidFill>
              </a:rPr>
              <a:t/>
            </a:r>
            <a:br>
              <a:rPr lang="es-ES" b="1" dirty="0" smtClean="0">
                <a:solidFill>
                  <a:srgbClr val="0070C0"/>
                </a:solidFill>
              </a:rPr>
            </a:br>
            <a:r>
              <a:rPr lang="es-ES_tradnl" b="1" dirty="0" smtClean="0">
                <a:solidFill>
                  <a:srgbClr val="0070C0"/>
                </a:solidFill>
              </a:rPr>
              <a:t>LA NORMATIVA DE TRANSPARENCIA A PARTIR DEL AÑO 2013: AVANCES Y RETOS 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>
              <a:solidFill>
                <a:srgbClr val="0070C0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83568" y="5013176"/>
            <a:ext cx="8064896" cy="792088"/>
          </a:xfrm>
        </p:spPr>
        <p:txBody>
          <a:bodyPr>
            <a:normAutofit fontScale="25000" lnSpcReduction="20000"/>
          </a:bodyPr>
          <a:lstStyle/>
          <a:p>
            <a:r>
              <a:rPr lang="es-ES" sz="8000" b="1" dirty="0" smtClean="0">
                <a:solidFill>
                  <a:srgbClr val="0070C0"/>
                </a:solidFill>
              </a:rPr>
              <a:t>TRANSPARENCIA Y BUEN GOBIERNO EN LAS ENTIDADES DEL TERCER SECTOR SOCIAL. 25/10/2018</a:t>
            </a:r>
          </a:p>
          <a:p>
            <a:endParaRPr lang="es-ES" sz="7200" b="1" dirty="0" smtClean="0">
              <a:solidFill>
                <a:srgbClr val="0070C0"/>
              </a:solidFill>
            </a:endParaRPr>
          </a:p>
          <a:p>
            <a:r>
              <a:rPr lang="es-ES" sz="7200" b="1" dirty="0" smtClean="0">
                <a:solidFill>
                  <a:srgbClr val="0070C0"/>
                </a:solidFill>
              </a:rPr>
              <a:t>Gonzalo Gómez de Villalobos</a:t>
            </a:r>
          </a:p>
        </p:txBody>
      </p:sp>
      <p:pic>
        <p:nvPicPr>
          <p:cNvPr id="4" name="3 Imagen" descr="C:\Users\FranciscoJavier\AppData\Local\Microsoft\Windows\INetCache\Low\IE\58XOXKMY\unnamed[1].jpg"/>
          <p:cNvPicPr/>
          <p:nvPr/>
        </p:nvPicPr>
        <p:blipFill>
          <a:blip r:embed="rId2" cstate="print"/>
          <a:srcRect l="6704" t="18290" r="4238" b="40159"/>
          <a:stretch>
            <a:fillRect/>
          </a:stretch>
        </p:blipFill>
        <p:spPr bwMode="auto">
          <a:xfrm>
            <a:off x="395536" y="260648"/>
            <a:ext cx="2085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Grp="1" noChangeArrowheads="1"/>
          </p:cNvSpPr>
          <p:nvPr>
            <p:ph type="title"/>
          </p:nvPr>
        </p:nvSpPr>
        <p:spPr>
          <a:xfrm>
            <a:off x="252413" y="274638"/>
            <a:ext cx="8891587" cy="1143000"/>
          </a:xfrm>
          <a:ln/>
        </p:spPr>
        <p:txBody>
          <a:bodyPr/>
          <a:lstStyle/>
          <a:p>
            <a:pPr algn="ctr"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</a:tabLst>
            </a:pPr>
            <a:r>
              <a:rPr lang="es-ES" sz="3600" b="1" dirty="0" smtClean="0">
                <a:solidFill>
                  <a:srgbClr val="0070C0"/>
                </a:solidFill>
                <a:latin typeface="Calibri" charset="0"/>
              </a:rPr>
              <a:t>PUBLICIDAD ACTIVA</a:t>
            </a:r>
            <a:endParaRPr lang="es-ES" sz="3600" b="1" dirty="0">
              <a:solidFill>
                <a:srgbClr val="0070C0"/>
              </a:solidFill>
            </a:endParaRP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/>
          <a:lstStyle/>
          <a:p>
            <a:pPr marL="342900" indent="-341313" algn="just" hangingPunct="1">
              <a:lnSpc>
                <a:spcPct val="100000"/>
              </a:lnSpc>
              <a:spcBef>
                <a:spcPts val="650"/>
              </a:spcBef>
              <a:buClr>
                <a:srgbClr val="0070C0"/>
              </a:buClr>
              <a:buFont typeface="Arial" charset="0"/>
              <a:buChar char="•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</a:pPr>
            <a:r>
              <a:rPr lang="es-ES" sz="2400" dirty="0" smtClean="0">
                <a:solidFill>
                  <a:srgbClr val="0070C0"/>
                </a:solidFill>
                <a:latin typeface="Calibri" charset="0"/>
              </a:rPr>
              <a:t>Límites:</a:t>
            </a:r>
          </a:p>
          <a:p>
            <a:pPr lvl="1" indent="-284163" algn="just" hangingPunct="1">
              <a:lnSpc>
                <a:spcPct val="100000"/>
              </a:lnSpc>
              <a:spcBef>
                <a:spcPts val="563"/>
              </a:spcBef>
              <a:buClr>
                <a:srgbClr val="0070C0"/>
              </a:buClr>
              <a:buFont typeface="Arial" charset="0"/>
              <a:buChar char="–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</a:pPr>
            <a:r>
              <a:rPr lang="es-ES" sz="2400" dirty="0" smtClean="0">
                <a:solidFill>
                  <a:srgbClr val="0070C0"/>
                </a:solidFill>
                <a:latin typeface="Calibri" charset="0"/>
              </a:rPr>
              <a:t>Las funciones administrativas de vigilancia, inspección y control. </a:t>
            </a:r>
          </a:p>
          <a:p>
            <a:pPr lvl="1" indent="-284163" algn="just" hangingPunct="1">
              <a:lnSpc>
                <a:spcPct val="100000"/>
              </a:lnSpc>
              <a:spcBef>
                <a:spcPts val="563"/>
              </a:spcBef>
              <a:buClr>
                <a:srgbClr val="0070C0"/>
              </a:buClr>
              <a:buFont typeface="Arial" charset="0"/>
              <a:buChar char="–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</a:pPr>
            <a:r>
              <a:rPr lang="es-ES" sz="2400" dirty="0" smtClean="0">
                <a:solidFill>
                  <a:srgbClr val="0070C0"/>
                </a:solidFill>
                <a:latin typeface="Calibri" charset="0"/>
              </a:rPr>
              <a:t>Los intereses económicos y comerciales.</a:t>
            </a:r>
          </a:p>
          <a:p>
            <a:pPr lvl="1" indent="-284163" algn="just" hangingPunct="1">
              <a:lnSpc>
                <a:spcPct val="100000"/>
              </a:lnSpc>
              <a:spcBef>
                <a:spcPts val="563"/>
              </a:spcBef>
              <a:buClr>
                <a:srgbClr val="0070C0"/>
              </a:buClr>
              <a:buFont typeface="Arial" charset="0"/>
              <a:buChar char="–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</a:pPr>
            <a:r>
              <a:rPr lang="es-ES" sz="2400" dirty="0" smtClean="0">
                <a:solidFill>
                  <a:srgbClr val="0070C0"/>
                </a:solidFill>
                <a:latin typeface="Calibri" charset="0"/>
              </a:rPr>
              <a:t>La política económica y monetaria.</a:t>
            </a:r>
          </a:p>
          <a:p>
            <a:pPr lvl="1" indent="-284163" algn="just" hangingPunct="1">
              <a:lnSpc>
                <a:spcPct val="100000"/>
              </a:lnSpc>
              <a:spcBef>
                <a:spcPts val="563"/>
              </a:spcBef>
              <a:buClr>
                <a:srgbClr val="0070C0"/>
              </a:buClr>
              <a:buFont typeface="Arial" charset="0"/>
              <a:buChar char="–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</a:pPr>
            <a:r>
              <a:rPr lang="es-ES" sz="2400" dirty="0" smtClean="0">
                <a:solidFill>
                  <a:srgbClr val="0070C0"/>
                </a:solidFill>
                <a:latin typeface="Calibri" charset="0"/>
              </a:rPr>
              <a:t>El secreto profesional y la propiedad intelectual e industrial.</a:t>
            </a:r>
          </a:p>
          <a:p>
            <a:pPr lvl="1" indent="-284163" algn="just" hangingPunct="1">
              <a:lnSpc>
                <a:spcPct val="100000"/>
              </a:lnSpc>
              <a:spcBef>
                <a:spcPts val="563"/>
              </a:spcBef>
              <a:buClr>
                <a:srgbClr val="0070C0"/>
              </a:buClr>
              <a:buFont typeface="Arial" charset="0"/>
              <a:buChar char="–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</a:pPr>
            <a:r>
              <a:rPr lang="es-ES" sz="2400" dirty="0" smtClean="0">
                <a:solidFill>
                  <a:srgbClr val="0070C0"/>
                </a:solidFill>
                <a:latin typeface="Calibri" charset="0"/>
              </a:rPr>
              <a:t>La garantía de la confidencialidad o el secreto requerido en procesos de toma de decisión.</a:t>
            </a:r>
          </a:p>
          <a:p>
            <a:pPr lvl="1" indent="-284163" algn="just" hangingPunct="1">
              <a:lnSpc>
                <a:spcPct val="100000"/>
              </a:lnSpc>
              <a:spcBef>
                <a:spcPts val="563"/>
              </a:spcBef>
              <a:buClr>
                <a:srgbClr val="0070C0"/>
              </a:buClr>
              <a:buFont typeface="Arial" charset="0"/>
              <a:buChar char="–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</a:pPr>
            <a:r>
              <a:rPr lang="es-ES" sz="2400" dirty="0" smtClean="0">
                <a:solidFill>
                  <a:srgbClr val="0070C0"/>
                </a:solidFill>
                <a:latin typeface="Calibri" charset="0"/>
              </a:rPr>
              <a:t>La protección del medio ambiente.</a:t>
            </a:r>
          </a:p>
          <a:p>
            <a:pPr lvl="1" indent="-284163" algn="just" hangingPunct="1">
              <a:lnSpc>
                <a:spcPct val="100000"/>
              </a:lnSpc>
              <a:spcBef>
                <a:spcPts val="563"/>
              </a:spcBef>
              <a:buClr>
                <a:srgbClr val="0070C0"/>
              </a:buClr>
              <a:buFont typeface="Arial" charset="0"/>
              <a:buChar char="–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</a:pPr>
            <a:r>
              <a:rPr lang="es-ES" sz="2400" dirty="0" smtClean="0">
                <a:solidFill>
                  <a:srgbClr val="0070C0"/>
                </a:solidFill>
                <a:latin typeface="Calibri" charset="0"/>
              </a:rPr>
              <a:t>Protección de datos de carácter personal.</a:t>
            </a:r>
          </a:p>
          <a:p>
            <a:pPr lvl="1" indent="-284163" algn="just" hangingPunct="1">
              <a:lnSpc>
                <a:spcPct val="100000"/>
              </a:lnSpc>
              <a:spcBef>
                <a:spcPts val="563"/>
              </a:spcBef>
              <a:buClr>
                <a:srgbClr val="0070C0"/>
              </a:buCl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</a:pPr>
            <a:endParaRPr lang="es-ES" sz="2400" dirty="0" smtClean="0">
              <a:solidFill>
                <a:srgbClr val="0070C0"/>
              </a:solidFill>
              <a:latin typeface="Calibri" charset="0"/>
            </a:endParaRPr>
          </a:p>
          <a:p>
            <a:pPr marL="342900" indent="-341313" hangingPunct="1">
              <a:lnSpc>
                <a:spcPct val="100000"/>
              </a:lnSpc>
              <a:spcAft>
                <a:spcPts val="1425"/>
              </a:spcAft>
              <a:buClrTx/>
              <a:buSzTx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</a:pPr>
            <a:endParaRPr lang="es-ES" sz="2800" dirty="0">
              <a:solidFill>
                <a:srgbClr val="0070C0"/>
              </a:solidFill>
              <a:latin typeface="Calibri" charset="0"/>
            </a:endParaRPr>
          </a:p>
          <a:p>
            <a:pPr marL="342900" indent="-341313" hangingPunct="1">
              <a:lnSpc>
                <a:spcPct val="100000"/>
              </a:lnSpc>
              <a:spcAft>
                <a:spcPts val="1425"/>
              </a:spcAft>
              <a:buClrTx/>
              <a:buSzTx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</a:pPr>
            <a:endParaRPr lang="es-ES" sz="2800" dirty="0">
              <a:solidFill>
                <a:srgbClr val="0070C0"/>
              </a:solidFill>
              <a:latin typeface="Calibri" charset="0"/>
            </a:endParaRPr>
          </a:p>
        </p:txBody>
      </p:sp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3" cstate="print"/>
          <a:srcRect l="6694" t="18289" r="4222" b="40137"/>
          <a:stretch>
            <a:fillRect/>
          </a:stretch>
        </p:blipFill>
        <p:spPr bwMode="auto">
          <a:xfrm>
            <a:off x="6877050" y="6165850"/>
            <a:ext cx="2085975" cy="542925"/>
          </a:xfrm>
          <a:prstGeom prst="rect">
            <a:avLst/>
          </a:prstGeom>
          <a:noFill/>
          <a:ln w="9360" cap="flat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Grp="1" noChangeArrowheads="1"/>
          </p:cNvSpPr>
          <p:nvPr>
            <p:ph type="title"/>
          </p:nvPr>
        </p:nvSpPr>
        <p:spPr>
          <a:xfrm>
            <a:off x="252413" y="274638"/>
            <a:ext cx="8891587" cy="1143000"/>
          </a:xfrm>
          <a:ln/>
        </p:spPr>
        <p:txBody>
          <a:bodyPr/>
          <a:lstStyle/>
          <a:p>
            <a:pPr algn="ctr"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</a:tabLst>
            </a:pPr>
            <a:r>
              <a:rPr lang="es-ES" sz="3600" b="1" dirty="0" smtClean="0">
                <a:solidFill>
                  <a:srgbClr val="0070C0"/>
                </a:solidFill>
                <a:latin typeface="Calibri" charset="0"/>
              </a:rPr>
              <a:t>AVANCES</a:t>
            </a:r>
            <a:endParaRPr lang="es-ES" sz="3600" b="1" dirty="0">
              <a:solidFill>
                <a:srgbClr val="0070C0"/>
              </a:solidFill>
            </a:endParaRP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/>
          <a:lstStyle/>
          <a:p>
            <a:pPr marL="342900" indent="-341313" algn="just" hangingPunct="1">
              <a:lnSpc>
                <a:spcPct val="100000"/>
              </a:lnSpc>
              <a:spcBef>
                <a:spcPts val="650"/>
              </a:spcBef>
              <a:buClr>
                <a:srgbClr val="0070C0"/>
              </a:buClr>
              <a:buFont typeface="Arial" charset="0"/>
              <a:buChar char="•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</a:pPr>
            <a:r>
              <a:rPr lang="es-ES" sz="2400" dirty="0" smtClean="0">
                <a:solidFill>
                  <a:srgbClr val="0070C0"/>
                </a:solidFill>
                <a:latin typeface="Calibri" charset="0"/>
              </a:rPr>
              <a:t>Buen cumplimiento de la Ley 19/2013.</a:t>
            </a:r>
          </a:p>
          <a:p>
            <a:pPr marL="342900" indent="-341313" algn="just" hangingPunct="1">
              <a:lnSpc>
                <a:spcPct val="100000"/>
              </a:lnSpc>
              <a:spcBef>
                <a:spcPts val="650"/>
              </a:spcBef>
              <a:buClr>
                <a:srgbClr val="0070C0"/>
              </a:buClr>
              <a:buFont typeface="Arial" charset="0"/>
              <a:buChar char="•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</a:pPr>
            <a:r>
              <a:rPr lang="es-ES" sz="2400" dirty="0" smtClean="0">
                <a:solidFill>
                  <a:srgbClr val="0070C0"/>
                </a:solidFill>
                <a:latin typeface="Calibri" charset="0"/>
              </a:rPr>
              <a:t>La transparencia ha llegado para quedarse.</a:t>
            </a:r>
          </a:p>
          <a:p>
            <a:pPr marL="342900" indent="-341313" algn="just" hangingPunct="1">
              <a:lnSpc>
                <a:spcPct val="100000"/>
              </a:lnSpc>
              <a:spcBef>
                <a:spcPts val="650"/>
              </a:spcBef>
              <a:buClr>
                <a:srgbClr val="0070C0"/>
              </a:buClr>
              <a:buFont typeface="Arial" charset="0"/>
              <a:buChar char="•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</a:pPr>
            <a:r>
              <a:rPr lang="es-ES" sz="2400" dirty="0" smtClean="0">
                <a:solidFill>
                  <a:srgbClr val="0070C0"/>
                </a:solidFill>
                <a:latin typeface="Calibri" charset="0"/>
              </a:rPr>
              <a:t>El derecho de acceso a la información pública  va en aumento. </a:t>
            </a:r>
          </a:p>
          <a:p>
            <a:pPr marL="342900" indent="-341313" algn="just" hangingPunct="1">
              <a:lnSpc>
                <a:spcPct val="100000"/>
              </a:lnSpc>
              <a:spcBef>
                <a:spcPts val="650"/>
              </a:spcBef>
              <a:buClr>
                <a:srgbClr val="0070C0"/>
              </a:buClr>
              <a:buFont typeface="Arial" charset="0"/>
              <a:buChar char="•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</a:pPr>
            <a:r>
              <a:rPr lang="es-ES" sz="2400" dirty="0" smtClean="0">
                <a:solidFill>
                  <a:srgbClr val="0070C0"/>
                </a:solidFill>
                <a:latin typeface="Calibri" charset="0"/>
              </a:rPr>
              <a:t>Administración electrónica.</a:t>
            </a:r>
          </a:p>
          <a:p>
            <a:pPr marL="342900" indent="-341313" algn="just" hangingPunct="1">
              <a:lnSpc>
                <a:spcPct val="100000"/>
              </a:lnSpc>
              <a:spcBef>
                <a:spcPts val="650"/>
              </a:spcBef>
              <a:buClr>
                <a:srgbClr val="0070C0"/>
              </a:buCl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</a:pPr>
            <a:endParaRPr lang="es-ES" sz="2400" dirty="0" smtClean="0">
              <a:solidFill>
                <a:srgbClr val="0070C0"/>
              </a:solidFill>
              <a:latin typeface="Calibri" charset="0"/>
            </a:endParaRPr>
          </a:p>
          <a:p>
            <a:pPr lvl="1" indent="-284163" algn="just" hangingPunct="1">
              <a:lnSpc>
                <a:spcPct val="100000"/>
              </a:lnSpc>
              <a:spcBef>
                <a:spcPts val="563"/>
              </a:spcBef>
              <a:buClr>
                <a:srgbClr val="0070C0"/>
              </a:buCl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</a:pPr>
            <a:endParaRPr lang="es-ES" sz="2400" dirty="0" smtClean="0">
              <a:solidFill>
                <a:srgbClr val="0070C0"/>
              </a:solidFill>
              <a:latin typeface="Calibri" charset="0"/>
            </a:endParaRPr>
          </a:p>
          <a:p>
            <a:pPr marL="342900" indent="-341313" hangingPunct="1">
              <a:lnSpc>
                <a:spcPct val="100000"/>
              </a:lnSpc>
              <a:spcAft>
                <a:spcPts val="1425"/>
              </a:spcAft>
              <a:buClrTx/>
              <a:buSzTx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</a:pPr>
            <a:endParaRPr lang="es-ES" sz="2800" dirty="0">
              <a:solidFill>
                <a:srgbClr val="0070C0"/>
              </a:solidFill>
              <a:latin typeface="Calibri" charset="0"/>
            </a:endParaRPr>
          </a:p>
          <a:p>
            <a:pPr marL="342900" indent="-341313" hangingPunct="1">
              <a:lnSpc>
                <a:spcPct val="100000"/>
              </a:lnSpc>
              <a:spcAft>
                <a:spcPts val="1425"/>
              </a:spcAft>
              <a:buClrTx/>
              <a:buSzTx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</a:pPr>
            <a:endParaRPr lang="es-ES" sz="2800" dirty="0">
              <a:solidFill>
                <a:srgbClr val="0070C0"/>
              </a:solidFill>
              <a:latin typeface="Calibri" charset="0"/>
            </a:endParaRPr>
          </a:p>
        </p:txBody>
      </p:sp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3" cstate="print"/>
          <a:srcRect l="6694" t="18289" r="4222" b="40137"/>
          <a:stretch>
            <a:fillRect/>
          </a:stretch>
        </p:blipFill>
        <p:spPr bwMode="auto">
          <a:xfrm>
            <a:off x="6877050" y="6165850"/>
            <a:ext cx="2085975" cy="542925"/>
          </a:xfrm>
          <a:prstGeom prst="rect">
            <a:avLst/>
          </a:prstGeom>
          <a:noFill/>
          <a:ln w="9360" cap="flat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Grp="1" noChangeArrowheads="1"/>
          </p:cNvSpPr>
          <p:nvPr>
            <p:ph type="title"/>
          </p:nvPr>
        </p:nvSpPr>
        <p:spPr>
          <a:xfrm>
            <a:off x="252413" y="274638"/>
            <a:ext cx="8891587" cy="1143000"/>
          </a:xfrm>
          <a:ln/>
        </p:spPr>
        <p:txBody>
          <a:bodyPr/>
          <a:lstStyle/>
          <a:p>
            <a:pPr algn="ctr"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</a:tabLst>
            </a:pPr>
            <a:r>
              <a:rPr lang="es-ES" sz="3600" b="1" dirty="0" smtClean="0">
                <a:solidFill>
                  <a:srgbClr val="0070C0"/>
                </a:solidFill>
                <a:latin typeface="Calibri" charset="0"/>
              </a:rPr>
              <a:t>RETOS</a:t>
            </a:r>
            <a:endParaRPr lang="es-ES" sz="3600" b="1" dirty="0">
              <a:solidFill>
                <a:srgbClr val="0070C0"/>
              </a:solidFill>
            </a:endParaRP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/>
          <a:lstStyle/>
          <a:p>
            <a:pPr marL="342900" indent="-341313" algn="just" hangingPunct="1">
              <a:lnSpc>
                <a:spcPct val="100000"/>
              </a:lnSpc>
              <a:spcBef>
                <a:spcPts val="650"/>
              </a:spcBef>
              <a:buClr>
                <a:srgbClr val="0070C0"/>
              </a:buClr>
              <a:buFont typeface="Arial" charset="0"/>
              <a:buChar char="•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</a:pPr>
            <a:r>
              <a:rPr lang="es-ES" sz="2400" dirty="0" smtClean="0">
                <a:solidFill>
                  <a:srgbClr val="0070C0"/>
                </a:solidFill>
                <a:latin typeface="Calibri" charset="0"/>
              </a:rPr>
              <a:t>CTBG:</a:t>
            </a:r>
          </a:p>
          <a:p>
            <a:pPr lvl="1" indent="-284163" algn="just" hangingPunct="1">
              <a:lnSpc>
                <a:spcPct val="100000"/>
              </a:lnSpc>
              <a:spcBef>
                <a:spcPts val="563"/>
              </a:spcBef>
              <a:buClr>
                <a:srgbClr val="0070C0"/>
              </a:buClr>
              <a:buFont typeface="Arial" charset="0"/>
              <a:buChar char="–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</a:pPr>
            <a:r>
              <a:rPr lang="es-ES" sz="2400" dirty="0" smtClean="0">
                <a:solidFill>
                  <a:srgbClr val="0070C0"/>
                </a:solidFill>
                <a:latin typeface="Calibri" charset="0"/>
              </a:rPr>
              <a:t>Disponer de un censo de entidades privadas del art. 3.2 Ley 19/2013. </a:t>
            </a:r>
          </a:p>
          <a:p>
            <a:pPr lvl="1" indent="-284163" algn="just" hangingPunct="1">
              <a:lnSpc>
                <a:spcPct val="100000"/>
              </a:lnSpc>
              <a:spcBef>
                <a:spcPts val="563"/>
              </a:spcBef>
              <a:buClr>
                <a:srgbClr val="0070C0"/>
              </a:buClr>
              <a:buFont typeface="Arial" charset="0"/>
              <a:buChar char="–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</a:pPr>
            <a:r>
              <a:rPr lang="es-ES" sz="2400" dirty="0" smtClean="0">
                <a:solidFill>
                  <a:srgbClr val="0070C0"/>
                </a:solidFill>
                <a:latin typeface="Calibri" charset="0"/>
              </a:rPr>
              <a:t>Definir sus facultades de control respecto de entidades privadas.</a:t>
            </a:r>
          </a:p>
          <a:p>
            <a:pPr lvl="1" indent="-284163" algn="just" hangingPunct="1">
              <a:lnSpc>
                <a:spcPct val="100000"/>
              </a:lnSpc>
              <a:spcBef>
                <a:spcPts val="563"/>
              </a:spcBef>
              <a:buClr>
                <a:srgbClr val="0070C0"/>
              </a:buClr>
              <a:buFont typeface="Arial" charset="0"/>
              <a:buChar char="–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</a:pPr>
            <a:r>
              <a:rPr lang="es-ES" sz="2400" dirty="0" smtClean="0">
                <a:solidFill>
                  <a:srgbClr val="0070C0"/>
                </a:solidFill>
                <a:latin typeface="Calibri" charset="0"/>
              </a:rPr>
              <a:t>Proseguir y aumentar la colaboración con la sociedad civil.</a:t>
            </a:r>
          </a:p>
          <a:p>
            <a:pPr lvl="1" indent="-284163" algn="just" hangingPunct="1">
              <a:lnSpc>
                <a:spcPct val="100000"/>
              </a:lnSpc>
              <a:spcBef>
                <a:spcPts val="563"/>
              </a:spcBef>
              <a:buClr>
                <a:srgbClr val="0070C0"/>
              </a:buClr>
              <a:buFont typeface="Arial" charset="0"/>
              <a:buChar char="–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</a:pPr>
            <a:r>
              <a:rPr lang="es-ES" sz="2400" dirty="0" smtClean="0">
                <a:solidFill>
                  <a:srgbClr val="0070C0"/>
                </a:solidFill>
                <a:latin typeface="Calibri" charset="0"/>
              </a:rPr>
              <a:t>Promover y difundir la cultura de transparencia.</a:t>
            </a:r>
          </a:p>
          <a:p>
            <a:pPr lvl="1" indent="-284163" algn="just" hangingPunct="1">
              <a:lnSpc>
                <a:spcPct val="100000"/>
              </a:lnSpc>
              <a:spcBef>
                <a:spcPts val="563"/>
              </a:spcBef>
              <a:buClr>
                <a:srgbClr val="0070C0"/>
              </a:buClr>
              <a:buFont typeface="Arial" charset="0"/>
              <a:buChar char="–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</a:pPr>
            <a:r>
              <a:rPr lang="es-ES" sz="2400" dirty="0" smtClean="0">
                <a:solidFill>
                  <a:srgbClr val="0070C0"/>
                </a:solidFill>
                <a:latin typeface="Calibri" charset="0"/>
              </a:rPr>
              <a:t>Reglamento de desarrollo Ley 19/2013. </a:t>
            </a:r>
          </a:p>
          <a:p>
            <a:pPr lvl="1" indent="-284163" algn="just" hangingPunct="1">
              <a:lnSpc>
                <a:spcPct val="100000"/>
              </a:lnSpc>
              <a:spcBef>
                <a:spcPts val="563"/>
              </a:spcBef>
              <a:buClr>
                <a:srgbClr val="0070C0"/>
              </a:buCl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</a:pPr>
            <a:endParaRPr lang="es-ES" sz="2400" dirty="0" smtClean="0">
              <a:solidFill>
                <a:srgbClr val="0070C0"/>
              </a:solidFill>
              <a:latin typeface="Calibri" charset="0"/>
            </a:endParaRPr>
          </a:p>
          <a:p>
            <a:pPr marL="342900" indent="-341313" hangingPunct="1">
              <a:lnSpc>
                <a:spcPct val="100000"/>
              </a:lnSpc>
              <a:spcAft>
                <a:spcPts val="1425"/>
              </a:spcAft>
              <a:buClrTx/>
              <a:buSzTx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</a:pPr>
            <a:endParaRPr lang="es-ES" sz="2800" dirty="0">
              <a:solidFill>
                <a:srgbClr val="0070C0"/>
              </a:solidFill>
              <a:latin typeface="Calibri" charset="0"/>
            </a:endParaRPr>
          </a:p>
          <a:p>
            <a:pPr marL="342900" indent="-341313" hangingPunct="1">
              <a:lnSpc>
                <a:spcPct val="100000"/>
              </a:lnSpc>
              <a:spcAft>
                <a:spcPts val="1425"/>
              </a:spcAft>
              <a:buClrTx/>
              <a:buSzTx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</a:pPr>
            <a:endParaRPr lang="es-ES" sz="2800" dirty="0">
              <a:solidFill>
                <a:srgbClr val="0070C0"/>
              </a:solidFill>
              <a:latin typeface="Calibri" charset="0"/>
            </a:endParaRPr>
          </a:p>
        </p:txBody>
      </p:sp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3" cstate="print"/>
          <a:srcRect l="6694" t="18289" r="4222" b="40137"/>
          <a:stretch>
            <a:fillRect/>
          </a:stretch>
        </p:blipFill>
        <p:spPr bwMode="auto">
          <a:xfrm>
            <a:off x="6877050" y="6165850"/>
            <a:ext cx="2085975" cy="542925"/>
          </a:xfrm>
          <a:prstGeom prst="rect">
            <a:avLst/>
          </a:prstGeom>
          <a:noFill/>
          <a:ln w="9360" cap="flat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Grp="1" noChangeArrowheads="1"/>
          </p:cNvSpPr>
          <p:nvPr>
            <p:ph type="title"/>
          </p:nvPr>
        </p:nvSpPr>
        <p:spPr>
          <a:xfrm>
            <a:off x="252413" y="274638"/>
            <a:ext cx="8891587" cy="1143000"/>
          </a:xfrm>
          <a:ln/>
        </p:spPr>
        <p:txBody>
          <a:bodyPr/>
          <a:lstStyle/>
          <a:p>
            <a:pPr algn="ctr"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</a:tabLst>
            </a:pPr>
            <a:r>
              <a:rPr lang="es-ES" sz="3600" b="1" dirty="0" smtClean="0">
                <a:solidFill>
                  <a:srgbClr val="0070C0"/>
                </a:solidFill>
                <a:latin typeface="Calibri" charset="0"/>
              </a:rPr>
              <a:t>RETOS</a:t>
            </a:r>
            <a:endParaRPr lang="es-ES" sz="3600" b="1" dirty="0">
              <a:solidFill>
                <a:srgbClr val="0070C0"/>
              </a:solidFill>
            </a:endParaRP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/>
          <a:lstStyle/>
          <a:p>
            <a:pPr marL="342900" indent="-341313" algn="just" hangingPunct="1">
              <a:lnSpc>
                <a:spcPct val="100000"/>
              </a:lnSpc>
              <a:spcBef>
                <a:spcPts val="650"/>
              </a:spcBef>
              <a:buClr>
                <a:srgbClr val="0070C0"/>
              </a:buClr>
              <a:buFont typeface="Arial" charset="0"/>
              <a:buChar char="•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</a:pPr>
            <a:r>
              <a:rPr lang="es-ES" sz="2400" dirty="0" smtClean="0">
                <a:solidFill>
                  <a:srgbClr val="0070C0"/>
                </a:solidFill>
                <a:latin typeface="Calibri" charset="0"/>
              </a:rPr>
              <a:t>Empresas privadas:</a:t>
            </a:r>
          </a:p>
          <a:p>
            <a:pPr lvl="1" indent="-284163" algn="just" hangingPunct="1">
              <a:lnSpc>
                <a:spcPct val="100000"/>
              </a:lnSpc>
              <a:spcBef>
                <a:spcPts val="563"/>
              </a:spcBef>
              <a:buClr>
                <a:srgbClr val="0070C0"/>
              </a:buClr>
              <a:buFont typeface="Arial" charset="0"/>
              <a:buChar char="–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</a:pPr>
            <a:r>
              <a:rPr lang="es-ES" sz="2400" dirty="0" smtClean="0">
                <a:solidFill>
                  <a:srgbClr val="0070C0"/>
                </a:solidFill>
                <a:latin typeface="Calibri" charset="0"/>
              </a:rPr>
              <a:t>Desconocimiento sobre las obligaciones de la Ley 19/2013. </a:t>
            </a:r>
          </a:p>
          <a:p>
            <a:pPr lvl="1" indent="-284163" algn="just" hangingPunct="1">
              <a:lnSpc>
                <a:spcPct val="100000"/>
              </a:lnSpc>
              <a:spcBef>
                <a:spcPts val="563"/>
              </a:spcBef>
              <a:buClr>
                <a:srgbClr val="0070C0"/>
              </a:buClr>
              <a:buFont typeface="Arial" charset="0"/>
              <a:buChar char="–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</a:pPr>
            <a:r>
              <a:rPr lang="es-ES" sz="2400" dirty="0" smtClean="0">
                <a:solidFill>
                  <a:srgbClr val="0070C0"/>
                </a:solidFill>
                <a:latin typeface="Calibri" charset="0"/>
              </a:rPr>
              <a:t>Escasa relevancia. </a:t>
            </a:r>
          </a:p>
          <a:p>
            <a:pPr lvl="1" indent="-284163" algn="just" hangingPunct="1">
              <a:lnSpc>
                <a:spcPct val="100000"/>
              </a:lnSpc>
              <a:spcBef>
                <a:spcPts val="563"/>
              </a:spcBef>
              <a:buClr>
                <a:srgbClr val="0070C0"/>
              </a:buClr>
              <a:buFont typeface="Arial" charset="0"/>
              <a:buChar char="–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</a:pPr>
            <a:r>
              <a:rPr lang="es-ES" sz="2400" dirty="0" smtClean="0">
                <a:solidFill>
                  <a:srgbClr val="0070C0"/>
                </a:solidFill>
                <a:latin typeface="Calibri" charset="0"/>
              </a:rPr>
              <a:t>Ausencia de desarrollo reglamentario y carencia de la Ley 19/2013.</a:t>
            </a:r>
          </a:p>
          <a:p>
            <a:pPr lvl="1" indent="-284163" algn="just" hangingPunct="1">
              <a:lnSpc>
                <a:spcPct val="100000"/>
              </a:lnSpc>
              <a:spcBef>
                <a:spcPts val="563"/>
              </a:spcBef>
              <a:buClr>
                <a:srgbClr val="0070C0"/>
              </a:buClr>
              <a:buFont typeface="Arial" charset="0"/>
              <a:buChar char="–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</a:pPr>
            <a:r>
              <a:rPr lang="es-ES" sz="2400" dirty="0" smtClean="0">
                <a:solidFill>
                  <a:srgbClr val="0070C0"/>
                </a:solidFill>
                <a:latin typeface="Calibri" charset="0"/>
              </a:rPr>
              <a:t>Diversidad empresarial.</a:t>
            </a:r>
          </a:p>
          <a:p>
            <a:pPr lvl="1" indent="-284163" algn="just" hangingPunct="1">
              <a:lnSpc>
                <a:spcPct val="100000"/>
              </a:lnSpc>
              <a:spcBef>
                <a:spcPts val="563"/>
              </a:spcBef>
              <a:buClr>
                <a:srgbClr val="0070C0"/>
              </a:buCl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</a:pPr>
            <a:endParaRPr lang="es-ES" sz="2400" dirty="0" smtClean="0">
              <a:solidFill>
                <a:srgbClr val="0070C0"/>
              </a:solidFill>
              <a:latin typeface="Calibri" charset="0"/>
            </a:endParaRPr>
          </a:p>
          <a:p>
            <a:pPr marL="342900" indent="-341313" hangingPunct="1">
              <a:lnSpc>
                <a:spcPct val="100000"/>
              </a:lnSpc>
              <a:spcAft>
                <a:spcPts val="1425"/>
              </a:spcAft>
              <a:buClrTx/>
              <a:buSzTx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</a:pPr>
            <a:endParaRPr lang="es-ES" sz="2800" dirty="0">
              <a:solidFill>
                <a:srgbClr val="0070C0"/>
              </a:solidFill>
              <a:latin typeface="Calibri" charset="0"/>
            </a:endParaRPr>
          </a:p>
          <a:p>
            <a:pPr marL="342900" indent="-341313" hangingPunct="1">
              <a:lnSpc>
                <a:spcPct val="100000"/>
              </a:lnSpc>
              <a:spcAft>
                <a:spcPts val="1425"/>
              </a:spcAft>
              <a:buClrTx/>
              <a:buSzTx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</a:pPr>
            <a:endParaRPr lang="es-ES" sz="2800" dirty="0">
              <a:solidFill>
                <a:srgbClr val="0070C0"/>
              </a:solidFill>
              <a:latin typeface="Calibri" charset="0"/>
            </a:endParaRPr>
          </a:p>
        </p:txBody>
      </p:sp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3" cstate="print"/>
          <a:srcRect l="6694" t="18289" r="4222" b="40137"/>
          <a:stretch>
            <a:fillRect/>
          </a:stretch>
        </p:blipFill>
        <p:spPr bwMode="auto">
          <a:xfrm>
            <a:off x="6877050" y="6165850"/>
            <a:ext cx="2085975" cy="542925"/>
          </a:xfrm>
          <a:prstGeom prst="rect">
            <a:avLst/>
          </a:prstGeom>
          <a:noFill/>
          <a:ln w="9360" cap="flat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Grp="1" noChangeArrowheads="1"/>
          </p:cNvSpPr>
          <p:nvPr>
            <p:ph type="title"/>
          </p:nvPr>
        </p:nvSpPr>
        <p:spPr>
          <a:xfrm>
            <a:off x="252413" y="274638"/>
            <a:ext cx="8891587" cy="1143000"/>
          </a:xfrm>
          <a:ln/>
        </p:spPr>
        <p:txBody>
          <a:bodyPr/>
          <a:lstStyle/>
          <a:p>
            <a:pPr algn="ctr"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</a:tabLst>
            </a:pPr>
            <a:r>
              <a:rPr lang="es-ES" sz="3600" b="1" dirty="0" smtClean="0">
                <a:solidFill>
                  <a:srgbClr val="0070C0"/>
                </a:solidFill>
                <a:latin typeface="Calibri" charset="0"/>
              </a:rPr>
              <a:t>RETOS</a:t>
            </a:r>
            <a:endParaRPr lang="es-ES" sz="3600" b="1" dirty="0">
              <a:solidFill>
                <a:srgbClr val="0070C0"/>
              </a:solidFill>
            </a:endParaRP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/>
          <a:lstStyle/>
          <a:p>
            <a:pPr marL="342900" indent="-341313" algn="just" hangingPunct="1">
              <a:lnSpc>
                <a:spcPct val="100000"/>
              </a:lnSpc>
              <a:spcBef>
                <a:spcPts val="650"/>
              </a:spcBef>
              <a:buClr>
                <a:srgbClr val="0070C0"/>
              </a:buClr>
              <a:buFont typeface="Arial" charset="0"/>
              <a:buChar char="•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</a:pPr>
            <a:r>
              <a:rPr lang="es-ES" sz="2400" dirty="0" err="1" smtClean="0">
                <a:solidFill>
                  <a:srgbClr val="0070C0"/>
                </a:solidFill>
                <a:latin typeface="Calibri" charset="0"/>
              </a:rPr>
              <a:t>ONGs</a:t>
            </a:r>
            <a:r>
              <a:rPr lang="es-ES" sz="2400" dirty="0" smtClean="0">
                <a:solidFill>
                  <a:srgbClr val="0070C0"/>
                </a:solidFill>
                <a:latin typeface="Calibri" charset="0"/>
              </a:rPr>
              <a:t>:</a:t>
            </a:r>
          </a:p>
          <a:p>
            <a:pPr lvl="1" indent="-284163" algn="just" hangingPunct="1">
              <a:lnSpc>
                <a:spcPct val="100000"/>
              </a:lnSpc>
              <a:spcBef>
                <a:spcPts val="563"/>
              </a:spcBef>
              <a:buClr>
                <a:srgbClr val="0070C0"/>
              </a:buClr>
              <a:buFont typeface="Arial" charset="0"/>
              <a:buChar char="–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</a:pPr>
            <a:r>
              <a:rPr lang="es-ES" sz="2400" dirty="0" smtClean="0">
                <a:solidFill>
                  <a:srgbClr val="0070C0"/>
                </a:solidFill>
                <a:latin typeface="Calibri" charset="0"/>
              </a:rPr>
              <a:t>Cumplir con las obligaciones de la Ley 19/2013.</a:t>
            </a:r>
          </a:p>
          <a:p>
            <a:pPr lvl="1" indent="-284163" algn="just" hangingPunct="1">
              <a:lnSpc>
                <a:spcPct val="100000"/>
              </a:lnSpc>
              <a:spcBef>
                <a:spcPts val="563"/>
              </a:spcBef>
              <a:buClr>
                <a:srgbClr val="0070C0"/>
              </a:buClr>
              <a:buFont typeface="Arial" charset="0"/>
              <a:buChar char="–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</a:pPr>
            <a:r>
              <a:rPr lang="es-ES" sz="2400" dirty="0" smtClean="0">
                <a:solidFill>
                  <a:srgbClr val="0070C0"/>
                </a:solidFill>
                <a:latin typeface="Calibri" charset="0"/>
              </a:rPr>
              <a:t>Recuperar la visibilidad de su actuación. </a:t>
            </a:r>
          </a:p>
          <a:p>
            <a:pPr lvl="1" indent="-284163" algn="just" hangingPunct="1">
              <a:lnSpc>
                <a:spcPct val="100000"/>
              </a:lnSpc>
              <a:spcBef>
                <a:spcPts val="563"/>
              </a:spcBef>
              <a:buClr>
                <a:srgbClr val="0070C0"/>
              </a:buClr>
              <a:buFont typeface="Arial" charset="0"/>
              <a:buChar char="–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</a:pPr>
            <a:r>
              <a:rPr lang="es-ES" sz="2400" dirty="0" smtClean="0">
                <a:solidFill>
                  <a:srgbClr val="0070C0"/>
                </a:solidFill>
                <a:latin typeface="Calibri" charset="0"/>
              </a:rPr>
              <a:t>Rendición de cuentas.</a:t>
            </a:r>
          </a:p>
          <a:p>
            <a:pPr lvl="1" indent="-284163" algn="just" hangingPunct="1">
              <a:lnSpc>
                <a:spcPct val="100000"/>
              </a:lnSpc>
              <a:spcBef>
                <a:spcPts val="563"/>
              </a:spcBef>
              <a:buClr>
                <a:srgbClr val="0070C0"/>
              </a:buClr>
              <a:buFont typeface="Arial" charset="0"/>
              <a:buChar char="–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</a:pPr>
            <a:r>
              <a:rPr lang="es-ES" sz="2400" dirty="0" smtClean="0">
                <a:solidFill>
                  <a:srgbClr val="0070C0"/>
                </a:solidFill>
                <a:latin typeface="Calibri" charset="0"/>
              </a:rPr>
              <a:t>Mejora de procedimientos.</a:t>
            </a:r>
          </a:p>
          <a:p>
            <a:pPr lvl="1" indent="-284163" algn="just" hangingPunct="1">
              <a:lnSpc>
                <a:spcPct val="100000"/>
              </a:lnSpc>
              <a:spcBef>
                <a:spcPts val="563"/>
              </a:spcBef>
              <a:buClr>
                <a:srgbClr val="0070C0"/>
              </a:buClr>
              <a:buFont typeface="Arial" charset="0"/>
              <a:buChar char="–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</a:pPr>
            <a:r>
              <a:rPr lang="es-ES" sz="2400" dirty="0" smtClean="0">
                <a:solidFill>
                  <a:srgbClr val="0070C0"/>
                </a:solidFill>
                <a:latin typeface="Calibri" charset="0"/>
              </a:rPr>
              <a:t>Colaborar con las Administraciones Públicas.</a:t>
            </a:r>
          </a:p>
          <a:p>
            <a:pPr lvl="1" indent="-284163" algn="just" hangingPunct="1">
              <a:lnSpc>
                <a:spcPct val="100000"/>
              </a:lnSpc>
              <a:spcBef>
                <a:spcPts val="563"/>
              </a:spcBef>
              <a:buClr>
                <a:srgbClr val="0070C0"/>
              </a:buClr>
              <a:buFont typeface="Arial" charset="0"/>
              <a:buChar char="–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</a:pPr>
            <a:r>
              <a:rPr lang="es-ES" sz="2400" dirty="0" smtClean="0">
                <a:solidFill>
                  <a:srgbClr val="0070C0"/>
                </a:solidFill>
                <a:latin typeface="Calibri" charset="0"/>
              </a:rPr>
              <a:t>Riesgo </a:t>
            </a:r>
            <a:r>
              <a:rPr lang="es-ES" sz="2400" dirty="0" err="1" smtClean="0">
                <a:solidFill>
                  <a:srgbClr val="0070C0"/>
                </a:solidFill>
                <a:latin typeface="Calibri" charset="0"/>
              </a:rPr>
              <a:t>reputacional</a:t>
            </a:r>
            <a:r>
              <a:rPr lang="es-ES" sz="2400" dirty="0" smtClean="0">
                <a:solidFill>
                  <a:srgbClr val="0070C0"/>
                </a:solidFill>
                <a:latin typeface="Calibri" charset="0"/>
              </a:rPr>
              <a:t>.</a:t>
            </a:r>
          </a:p>
          <a:p>
            <a:pPr lvl="1" indent="-284163" algn="just" hangingPunct="1">
              <a:lnSpc>
                <a:spcPct val="100000"/>
              </a:lnSpc>
              <a:spcBef>
                <a:spcPts val="563"/>
              </a:spcBef>
              <a:buClr>
                <a:srgbClr val="0070C0"/>
              </a:buCl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</a:pPr>
            <a:endParaRPr lang="es-ES" sz="2400" dirty="0" smtClean="0">
              <a:solidFill>
                <a:srgbClr val="0070C0"/>
              </a:solidFill>
              <a:latin typeface="Calibri" charset="0"/>
            </a:endParaRPr>
          </a:p>
          <a:p>
            <a:pPr marL="342900" indent="-341313" hangingPunct="1">
              <a:lnSpc>
                <a:spcPct val="100000"/>
              </a:lnSpc>
              <a:spcAft>
                <a:spcPts val="1425"/>
              </a:spcAft>
              <a:buClrTx/>
              <a:buSzTx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</a:pPr>
            <a:endParaRPr lang="es-ES" sz="2800" dirty="0">
              <a:solidFill>
                <a:srgbClr val="0070C0"/>
              </a:solidFill>
              <a:latin typeface="Calibri" charset="0"/>
            </a:endParaRPr>
          </a:p>
          <a:p>
            <a:pPr marL="342900" indent="-341313" hangingPunct="1">
              <a:lnSpc>
                <a:spcPct val="100000"/>
              </a:lnSpc>
              <a:spcAft>
                <a:spcPts val="1425"/>
              </a:spcAft>
              <a:buClrTx/>
              <a:buSzTx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</a:pPr>
            <a:endParaRPr lang="es-ES" sz="2800" dirty="0">
              <a:solidFill>
                <a:srgbClr val="0070C0"/>
              </a:solidFill>
              <a:latin typeface="Calibri" charset="0"/>
            </a:endParaRPr>
          </a:p>
        </p:txBody>
      </p:sp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3" cstate="print"/>
          <a:srcRect l="6694" t="18289" r="4222" b="40137"/>
          <a:stretch>
            <a:fillRect/>
          </a:stretch>
        </p:blipFill>
        <p:spPr bwMode="auto">
          <a:xfrm>
            <a:off x="6877050" y="6165850"/>
            <a:ext cx="2085975" cy="542925"/>
          </a:xfrm>
          <a:prstGeom prst="rect">
            <a:avLst/>
          </a:prstGeom>
          <a:noFill/>
          <a:ln w="9360" cap="flat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/>
        </p:spPr>
        <p:txBody>
          <a:bodyPr/>
          <a:lstStyle/>
          <a:p>
            <a:endParaRPr lang="es-ES"/>
          </a:p>
        </p:txBody>
      </p:sp>
      <p:sp>
        <p:nvSpPr>
          <p:cNvPr id="65538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/>
          <a:lstStyle/>
          <a:p>
            <a:pPr hangingPunct="1">
              <a:lnSpc>
                <a:spcPct val="100000"/>
              </a:lnSpc>
              <a:spcBef>
                <a:spcPts val="650"/>
              </a:spcBef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</a:pPr>
            <a:endParaRPr lang="es-ES" sz="3200" dirty="0">
              <a:solidFill>
                <a:srgbClr val="000000"/>
              </a:solidFill>
              <a:latin typeface="Calibri" charset="0"/>
            </a:endParaRPr>
          </a:p>
          <a:p>
            <a:pPr hangingPunct="1">
              <a:lnSpc>
                <a:spcPct val="100000"/>
              </a:lnSpc>
              <a:spcBef>
                <a:spcPts val="650"/>
              </a:spcBef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</a:pPr>
            <a:endParaRPr lang="es-ES" sz="3200" dirty="0">
              <a:solidFill>
                <a:srgbClr val="000000"/>
              </a:solidFill>
              <a:latin typeface="Calibri" charset="0"/>
            </a:endParaRPr>
          </a:p>
          <a:p>
            <a:pPr marL="342900" indent="-341313" algn="ctr" hangingPunct="1">
              <a:lnSpc>
                <a:spcPct val="100000"/>
              </a:lnSpc>
              <a:spcBef>
                <a:spcPts val="650"/>
              </a:spcBef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</a:pPr>
            <a:r>
              <a:rPr lang="es-ES" sz="4000" b="1" dirty="0" smtClean="0">
                <a:solidFill>
                  <a:srgbClr val="0070C0"/>
                </a:solidFill>
                <a:latin typeface="Calibri" charset="0"/>
              </a:rPr>
              <a:t>MUCHAS GRACIAS</a:t>
            </a:r>
          </a:p>
          <a:p>
            <a:pPr marL="342900" indent="-341313" algn="ctr" hangingPunct="1">
              <a:lnSpc>
                <a:spcPct val="100000"/>
              </a:lnSpc>
              <a:spcBef>
                <a:spcPts val="650"/>
              </a:spcBef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</a:pPr>
            <a:endParaRPr lang="es-ES" sz="4000" b="1" dirty="0" smtClean="0">
              <a:solidFill>
                <a:srgbClr val="0070C0"/>
              </a:solidFill>
              <a:latin typeface="Calibri" charset="0"/>
            </a:endParaRPr>
          </a:p>
          <a:p>
            <a:pPr marL="342900" indent="-341313" algn="ctr" hangingPunct="1">
              <a:lnSpc>
                <a:spcPct val="100000"/>
              </a:lnSpc>
              <a:spcBef>
                <a:spcPts val="650"/>
              </a:spcBef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</a:pPr>
            <a:endParaRPr lang="es-ES" sz="4000" b="1" dirty="0">
              <a:solidFill>
                <a:srgbClr val="0070C0"/>
              </a:solidFill>
              <a:latin typeface="Calibri" charset="0"/>
            </a:endParaRPr>
          </a:p>
        </p:txBody>
      </p:sp>
      <p:pic>
        <p:nvPicPr>
          <p:cNvPr id="65539" name="Picture 3"/>
          <p:cNvPicPr>
            <a:picLocks noChangeAspect="1" noChangeArrowheads="1"/>
          </p:cNvPicPr>
          <p:nvPr/>
        </p:nvPicPr>
        <p:blipFill>
          <a:blip r:embed="rId3" cstate="print"/>
          <a:srcRect l="6694" t="18289" r="4222" b="40137"/>
          <a:stretch>
            <a:fillRect/>
          </a:stretch>
        </p:blipFill>
        <p:spPr bwMode="auto">
          <a:xfrm>
            <a:off x="6877050" y="6165850"/>
            <a:ext cx="2085975" cy="542925"/>
          </a:xfrm>
          <a:prstGeom prst="rect">
            <a:avLst/>
          </a:prstGeom>
          <a:noFill/>
          <a:ln w="9360" cap="flat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274638"/>
            <a:ext cx="8568952" cy="1143000"/>
          </a:xfrm>
        </p:spPr>
        <p:txBody>
          <a:bodyPr>
            <a:normAutofit/>
          </a:bodyPr>
          <a:lstStyle/>
          <a:p>
            <a:r>
              <a:rPr lang="es-ES" sz="3200" b="1" dirty="0" smtClean="0">
                <a:solidFill>
                  <a:srgbClr val="0070C0"/>
                </a:solidFill>
              </a:rPr>
              <a:t>Ley 19/2013</a:t>
            </a:r>
            <a:endParaRPr lang="es-ES" sz="3200" b="1" dirty="0">
              <a:solidFill>
                <a:srgbClr val="0070C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algn="just"/>
            <a:r>
              <a:rPr lang="es-ES" sz="2600" dirty="0" smtClean="0">
                <a:solidFill>
                  <a:srgbClr val="0070C0"/>
                </a:solidFill>
              </a:rPr>
              <a:t>La Ley 19/2013, de transparencia, acceso a la información pública y buen gobierno.</a:t>
            </a:r>
          </a:p>
          <a:p>
            <a:pPr algn="just"/>
            <a:r>
              <a:rPr lang="es-ES" sz="2600" dirty="0" smtClean="0">
                <a:solidFill>
                  <a:srgbClr val="0070C0"/>
                </a:solidFill>
              </a:rPr>
              <a:t>Ámbito de aplicación:</a:t>
            </a:r>
          </a:p>
          <a:p>
            <a:pPr lvl="1" algn="just"/>
            <a:r>
              <a:rPr lang="es-ES" sz="2600" dirty="0" smtClean="0">
                <a:solidFill>
                  <a:srgbClr val="0070C0"/>
                </a:solidFill>
              </a:rPr>
              <a:t>Sujetos públicos: AGE, CCAAS, </a:t>
            </a:r>
            <a:r>
              <a:rPr lang="es-ES" sz="2600" dirty="0" err="1" smtClean="0">
                <a:solidFill>
                  <a:srgbClr val="0070C0"/>
                </a:solidFill>
              </a:rPr>
              <a:t>EELLs</a:t>
            </a:r>
            <a:r>
              <a:rPr lang="es-ES" sz="2600" dirty="0" smtClean="0">
                <a:solidFill>
                  <a:srgbClr val="0070C0"/>
                </a:solidFill>
              </a:rPr>
              <a:t>, etc.</a:t>
            </a:r>
          </a:p>
          <a:p>
            <a:pPr lvl="1" algn="just"/>
            <a:r>
              <a:rPr lang="es-ES" sz="2600" dirty="0" smtClean="0">
                <a:solidFill>
                  <a:srgbClr val="0070C0"/>
                </a:solidFill>
              </a:rPr>
              <a:t>Sujetos privados.</a:t>
            </a:r>
          </a:p>
          <a:p>
            <a:pPr algn="just">
              <a:buNone/>
            </a:pPr>
            <a:endParaRPr lang="es-ES" sz="2400" dirty="0" smtClean="0">
              <a:solidFill>
                <a:srgbClr val="0070C0"/>
              </a:solidFill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 l="6694" t="18289" r="4222" b="40137"/>
          <a:stretch>
            <a:fillRect/>
          </a:stretch>
        </p:blipFill>
        <p:spPr bwMode="auto">
          <a:xfrm>
            <a:off x="6877050" y="6165850"/>
            <a:ext cx="2085975" cy="542925"/>
          </a:xfrm>
          <a:prstGeom prst="rect">
            <a:avLst/>
          </a:prstGeom>
          <a:noFill/>
          <a:ln w="9360" cap="flat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274638"/>
            <a:ext cx="8568952" cy="1143000"/>
          </a:xfrm>
        </p:spPr>
        <p:txBody>
          <a:bodyPr>
            <a:normAutofit/>
          </a:bodyPr>
          <a:lstStyle/>
          <a:p>
            <a:r>
              <a:rPr lang="es-ES" sz="3200" b="1" dirty="0" smtClean="0">
                <a:solidFill>
                  <a:srgbClr val="0070C0"/>
                </a:solidFill>
              </a:rPr>
              <a:t>Ley 19/2013 y </a:t>
            </a:r>
            <a:r>
              <a:rPr lang="es-ES" sz="3200" b="1" dirty="0" err="1" smtClean="0">
                <a:solidFill>
                  <a:srgbClr val="0070C0"/>
                </a:solidFill>
              </a:rPr>
              <a:t>ONGs</a:t>
            </a:r>
            <a:endParaRPr lang="es-ES" sz="3200" b="1" dirty="0">
              <a:solidFill>
                <a:srgbClr val="0070C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algn="just"/>
            <a:r>
              <a:rPr lang="es-ES" sz="2600" dirty="0" smtClean="0">
                <a:solidFill>
                  <a:srgbClr val="0070C0"/>
                </a:solidFill>
              </a:rPr>
              <a:t>Únicamente las que perciban durante el período de un año:</a:t>
            </a:r>
          </a:p>
          <a:p>
            <a:pPr lvl="1" algn="just"/>
            <a:r>
              <a:rPr lang="es-ES" sz="2400" dirty="0" smtClean="0">
                <a:solidFill>
                  <a:srgbClr val="0070C0"/>
                </a:solidFill>
              </a:rPr>
              <a:t>Ayudas o subvenciones públicas en una cuantía superior a 100.000 euros o </a:t>
            </a:r>
          </a:p>
          <a:p>
            <a:pPr lvl="1" algn="just"/>
            <a:r>
              <a:rPr lang="es-ES" sz="2400" dirty="0" smtClean="0">
                <a:solidFill>
                  <a:srgbClr val="0070C0"/>
                </a:solidFill>
              </a:rPr>
              <a:t>Cuando al menos el 40 % del total de sus ingresos anuales tengan carácter de ayuda o subvención pública, siempre que alcancen como mínimo la cantidad de 5.000 euros.</a:t>
            </a:r>
          </a:p>
          <a:p>
            <a:pPr lvl="1" algn="just"/>
            <a:r>
              <a:rPr lang="es-ES" sz="2400" dirty="0" smtClean="0">
                <a:solidFill>
                  <a:srgbClr val="0070C0"/>
                </a:solidFill>
              </a:rPr>
              <a:t>Normativa autonómica.</a:t>
            </a:r>
          </a:p>
          <a:p>
            <a:pPr algn="just">
              <a:buNone/>
            </a:pPr>
            <a:endParaRPr lang="es-ES" sz="2400" dirty="0" smtClean="0">
              <a:solidFill>
                <a:srgbClr val="0070C0"/>
              </a:solidFill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 l="6694" t="18289" r="4222" b="40137"/>
          <a:stretch>
            <a:fillRect/>
          </a:stretch>
        </p:blipFill>
        <p:spPr bwMode="auto">
          <a:xfrm>
            <a:off x="6877050" y="6165850"/>
            <a:ext cx="2085975" cy="542925"/>
          </a:xfrm>
          <a:prstGeom prst="rect">
            <a:avLst/>
          </a:prstGeom>
          <a:noFill/>
          <a:ln w="9360" cap="flat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252413" y="274638"/>
            <a:ext cx="8640762" cy="1143000"/>
          </a:xfrm>
          <a:ln/>
        </p:spPr>
        <p:txBody>
          <a:bodyPr/>
          <a:lstStyle/>
          <a:p>
            <a:pPr algn="ctr"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</a:tabLst>
            </a:pPr>
            <a:r>
              <a:rPr lang="es-ES" sz="3600" b="1" dirty="0" smtClean="0">
                <a:solidFill>
                  <a:srgbClr val="0070C0"/>
                </a:solidFill>
              </a:rPr>
              <a:t>LEY 19/2013</a:t>
            </a:r>
            <a:endParaRPr lang="es-ES" sz="3600" b="1" dirty="0">
              <a:solidFill>
                <a:srgbClr val="0070C0"/>
              </a:solidFill>
            </a:endParaRPr>
          </a:p>
        </p:txBody>
      </p:sp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457200" y="1223963"/>
            <a:ext cx="8229600" cy="49022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/>
          <a:lstStyle/>
          <a:p>
            <a:pPr marL="342900" lvl="1" indent="-341313" algn="just" hangingPunct="1">
              <a:lnSpc>
                <a:spcPct val="100000"/>
              </a:lnSpc>
              <a:spcBef>
                <a:spcPts val="563"/>
              </a:spcBef>
              <a:buClr>
                <a:srgbClr val="0070C0"/>
              </a:buCl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</a:pPr>
            <a:endParaRPr lang="es-ES" sz="3200" dirty="0">
              <a:solidFill>
                <a:srgbClr val="0066CC"/>
              </a:solidFill>
              <a:latin typeface="Calibri" charset="0"/>
            </a:endParaRPr>
          </a:p>
          <a:p>
            <a:pPr marL="342900" lvl="1" indent="-341313" algn="just" hangingPunct="1">
              <a:lnSpc>
                <a:spcPct val="100000"/>
              </a:lnSpc>
              <a:spcBef>
                <a:spcPts val="563"/>
              </a:spcBef>
              <a:buClr>
                <a:srgbClr val="0070C0"/>
              </a:buClr>
              <a:buFont typeface="Arial" charset="0"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</a:pPr>
            <a:endParaRPr lang="es-ES" sz="3600" dirty="0">
              <a:solidFill>
                <a:srgbClr val="0070C0"/>
              </a:solidFill>
              <a:latin typeface="Calibri" charset="0"/>
            </a:endParaRPr>
          </a:p>
          <a:p>
            <a:pPr marL="1295400" lvl="2" indent="-287338" algn="just" hangingPunct="1">
              <a:lnSpc>
                <a:spcPct val="100000"/>
              </a:lnSpc>
              <a:spcAft>
                <a:spcPts val="850"/>
              </a:spcAft>
              <a:buSzPct val="45000"/>
              <a:buFont typeface="StarSymbol" charset="0"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</a:pPr>
            <a:endParaRPr lang="es-ES" sz="2800" dirty="0">
              <a:solidFill>
                <a:srgbClr val="0070C0"/>
              </a:solidFill>
              <a:latin typeface="Calibri" charset="0"/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 l="6694" t="18289" r="4222" b="40137"/>
          <a:stretch>
            <a:fillRect/>
          </a:stretch>
        </p:blipFill>
        <p:spPr bwMode="auto">
          <a:xfrm>
            <a:off x="6877050" y="6165850"/>
            <a:ext cx="2085975" cy="542925"/>
          </a:xfrm>
          <a:prstGeom prst="rect">
            <a:avLst/>
          </a:prstGeom>
          <a:noFill/>
          <a:ln w="9360" cap="flat">
            <a:noFill/>
            <a:miter lim="800000"/>
            <a:headEnd/>
            <a:tailEnd/>
          </a:ln>
          <a:effectLst/>
        </p:spPr>
      </p:pic>
      <p:graphicFrame>
        <p:nvGraphicFramePr>
          <p:cNvPr id="5" name="4 Diagrama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>
          <a:xfrm>
            <a:off x="252413" y="274638"/>
            <a:ext cx="8640762" cy="1143000"/>
          </a:xfrm>
          <a:ln/>
        </p:spPr>
        <p:txBody>
          <a:bodyPr/>
          <a:lstStyle/>
          <a:p>
            <a:pPr algn="ctr"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</a:tabLst>
            </a:pPr>
            <a:r>
              <a:rPr lang="es-ES" sz="3600" b="1" dirty="0" smtClean="0">
                <a:solidFill>
                  <a:srgbClr val="0070C0"/>
                </a:solidFill>
              </a:rPr>
              <a:t>PUBLICIDAD ACTIVA: INFORMACIÓN</a:t>
            </a:r>
            <a:endParaRPr lang="es-ES" sz="3600" b="1" dirty="0">
              <a:solidFill>
                <a:srgbClr val="0070C0"/>
              </a:solidFill>
            </a:endParaRPr>
          </a:p>
        </p:txBody>
      </p:sp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434388" cy="45259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/>
          <a:lstStyle/>
          <a:p>
            <a:pPr marL="342900" lvl="1" indent="-341313" algn="just" hangingPunct="1">
              <a:lnSpc>
                <a:spcPct val="100000"/>
              </a:lnSpc>
              <a:spcBef>
                <a:spcPts val="563"/>
              </a:spcBef>
              <a:buClr>
                <a:srgbClr val="0070C0"/>
              </a:buClr>
              <a:buFont typeface="Arial" charset="0"/>
              <a:buChar char="•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</a:pPr>
            <a:r>
              <a:rPr lang="es-ES" sz="2400" dirty="0">
                <a:solidFill>
                  <a:srgbClr val="0070C0"/>
                </a:solidFill>
                <a:latin typeface="Calibri" charset="0"/>
              </a:rPr>
              <a:t>Información institucional, organizativa y de planificación.</a:t>
            </a:r>
          </a:p>
          <a:p>
            <a:pPr marL="342900" lvl="1" indent="115888" algn="just" hangingPunct="1">
              <a:lnSpc>
                <a:spcPct val="100000"/>
              </a:lnSpc>
              <a:spcBef>
                <a:spcPts val="563"/>
              </a:spcBef>
              <a:buClr>
                <a:srgbClr val="0070C0"/>
              </a:buClr>
              <a:buFont typeface="Arial" charset="0"/>
              <a:buChar char="–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</a:pPr>
            <a:r>
              <a:rPr lang="es-ES" sz="2400" dirty="0">
                <a:solidFill>
                  <a:srgbClr val="0070C0"/>
                </a:solidFill>
                <a:latin typeface="Calibri" charset="0"/>
              </a:rPr>
              <a:t>Funciones.</a:t>
            </a:r>
          </a:p>
          <a:p>
            <a:pPr marL="342900" lvl="1" indent="115888" algn="just" hangingPunct="1">
              <a:lnSpc>
                <a:spcPct val="100000"/>
              </a:lnSpc>
              <a:spcBef>
                <a:spcPts val="563"/>
              </a:spcBef>
              <a:buClr>
                <a:srgbClr val="0070C0"/>
              </a:buClr>
              <a:buFont typeface="Arial" charset="0"/>
              <a:buChar char="–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</a:pPr>
            <a:r>
              <a:rPr lang="es-ES" sz="2400" dirty="0">
                <a:solidFill>
                  <a:srgbClr val="0070C0"/>
                </a:solidFill>
                <a:latin typeface="Calibri" charset="0"/>
              </a:rPr>
              <a:t>Normativa.</a:t>
            </a:r>
          </a:p>
          <a:p>
            <a:pPr marL="342900" lvl="1" indent="115888" algn="just" hangingPunct="1">
              <a:lnSpc>
                <a:spcPct val="100000"/>
              </a:lnSpc>
              <a:spcBef>
                <a:spcPts val="563"/>
              </a:spcBef>
              <a:buClr>
                <a:srgbClr val="0070C0"/>
              </a:buClr>
              <a:buFont typeface="Arial" charset="0"/>
              <a:buChar char="–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</a:pPr>
            <a:r>
              <a:rPr lang="es-ES" sz="2400" dirty="0">
                <a:solidFill>
                  <a:srgbClr val="0070C0"/>
                </a:solidFill>
                <a:latin typeface="Calibri" charset="0"/>
              </a:rPr>
              <a:t>Estructura organizativa.</a:t>
            </a:r>
          </a:p>
          <a:p>
            <a:pPr hangingPunct="1">
              <a:lnSpc>
                <a:spcPct val="100000"/>
              </a:lnSpc>
              <a:spcAft>
                <a:spcPts val="1425"/>
              </a:spcAft>
              <a:buClrTx/>
              <a:buSzTx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</a:pPr>
            <a:endParaRPr lang="es-ES" sz="2800" dirty="0">
              <a:solidFill>
                <a:srgbClr val="0070C0"/>
              </a:solidFill>
              <a:latin typeface="Calibri" charset="0"/>
            </a:endParaRPr>
          </a:p>
        </p:txBody>
      </p:sp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3" cstate="print"/>
          <a:srcRect l="6694" t="18289" r="4222" b="40137"/>
          <a:stretch>
            <a:fillRect/>
          </a:stretch>
        </p:blipFill>
        <p:spPr bwMode="auto">
          <a:xfrm>
            <a:off x="6877050" y="6165850"/>
            <a:ext cx="2085975" cy="542925"/>
          </a:xfrm>
          <a:prstGeom prst="rect">
            <a:avLst/>
          </a:prstGeom>
          <a:noFill/>
          <a:ln w="9360" cap="flat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/>
          </p:nvPr>
        </p:nvSpPr>
        <p:spPr>
          <a:xfrm>
            <a:off x="252413" y="274638"/>
            <a:ext cx="8640762" cy="1143000"/>
          </a:xfrm>
          <a:ln/>
        </p:spPr>
        <p:txBody>
          <a:bodyPr/>
          <a:lstStyle/>
          <a:p>
            <a:pPr algn="ctr"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</a:tabLst>
            </a:pPr>
            <a:r>
              <a:rPr lang="es-ES" sz="3600" b="1" dirty="0" smtClean="0">
                <a:solidFill>
                  <a:srgbClr val="0070C0"/>
                </a:solidFill>
              </a:rPr>
              <a:t>PUBLICIDAD ACTIVA: INFORMACIÓN</a:t>
            </a:r>
            <a:endParaRPr lang="es-ES" sz="3600" b="1" dirty="0">
              <a:solidFill>
                <a:srgbClr val="0070C0"/>
              </a:solidFill>
            </a:endParaRPr>
          </a:p>
        </p:txBody>
      </p:sp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434388" cy="45259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/>
          <a:lstStyle/>
          <a:p>
            <a:pPr marL="342900" indent="-341313" algn="just" hangingPunct="1">
              <a:lnSpc>
                <a:spcPct val="100000"/>
              </a:lnSpc>
              <a:spcBef>
                <a:spcPts val="650"/>
              </a:spcBef>
              <a:buClr>
                <a:srgbClr val="0070C0"/>
              </a:buClr>
              <a:buFont typeface="Arial" charset="0"/>
              <a:buChar char="•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</a:pPr>
            <a:r>
              <a:rPr lang="es-ES" sz="2400" dirty="0">
                <a:solidFill>
                  <a:srgbClr val="0070C0"/>
                </a:solidFill>
                <a:latin typeface="Calibri" charset="0"/>
              </a:rPr>
              <a:t>Información económica, presupuestaria y </a:t>
            </a:r>
            <a:r>
              <a:rPr lang="es-ES" sz="2400" dirty="0" smtClean="0">
                <a:solidFill>
                  <a:srgbClr val="0070C0"/>
                </a:solidFill>
                <a:latin typeface="Calibri" charset="0"/>
              </a:rPr>
              <a:t>estadística.</a:t>
            </a:r>
          </a:p>
          <a:p>
            <a:pPr lvl="1" indent="-284163" algn="just" hangingPunct="1">
              <a:lnSpc>
                <a:spcPct val="100000"/>
              </a:lnSpc>
              <a:spcBef>
                <a:spcPts val="563"/>
              </a:spcBef>
              <a:buClr>
                <a:srgbClr val="0070C0"/>
              </a:buClr>
              <a:buFont typeface="Arial" charset="0"/>
              <a:buChar char="–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</a:pPr>
            <a:r>
              <a:rPr lang="es-ES" sz="2400" dirty="0" smtClean="0">
                <a:solidFill>
                  <a:srgbClr val="0070C0"/>
                </a:solidFill>
                <a:latin typeface="Calibri" charset="0"/>
              </a:rPr>
              <a:t>Contratación.</a:t>
            </a:r>
          </a:p>
          <a:p>
            <a:pPr lvl="1" indent="-284163" algn="just" hangingPunct="1">
              <a:lnSpc>
                <a:spcPct val="100000"/>
              </a:lnSpc>
              <a:spcBef>
                <a:spcPts val="563"/>
              </a:spcBef>
              <a:buClr>
                <a:srgbClr val="0070C0"/>
              </a:buClr>
              <a:buFont typeface="Arial" charset="0"/>
              <a:buChar char="–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</a:pPr>
            <a:r>
              <a:rPr lang="es-ES" sz="2400" dirty="0" smtClean="0">
                <a:solidFill>
                  <a:srgbClr val="0070C0"/>
                </a:solidFill>
                <a:latin typeface="Calibri" charset="0"/>
              </a:rPr>
              <a:t>Convenios</a:t>
            </a:r>
            <a:r>
              <a:rPr lang="es-ES" sz="2400" dirty="0">
                <a:solidFill>
                  <a:srgbClr val="0070C0"/>
                </a:solidFill>
                <a:latin typeface="Calibri" charset="0"/>
              </a:rPr>
              <a:t>.</a:t>
            </a:r>
          </a:p>
          <a:p>
            <a:pPr lvl="1" indent="-284163" algn="just" hangingPunct="1">
              <a:lnSpc>
                <a:spcPct val="100000"/>
              </a:lnSpc>
              <a:spcBef>
                <a:spcPts val="563"/>
              </a:spcBef>
              <a:buClr>
                <a:srgbClr val="0070C0"/>
              </a:buClr>
              <a:buFont typeface="Arial" charset="0"/>
              <a:buChar char="–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</a:pPr>
            <a:r>
              <a:rPr lang="es-ES" sz="2400" dirty="0">
                <a:solidFill>
                  <a:srgbClr val="0070C0"/>
                </a:solidFill>
                <a:latin typeface="Calibri" charset="0"/>
              </a:rPr>
              <a:t>Encomiendas de gestión.</a:t>
            </a:r>
          </a:p>
          <a:p>
            <a:pPr lvl="1" indent="-284163" algn="just" hangingPunct="1">
              <a:lnSpc>
                <a:spcPct val="100000"/>
              </a:lnSpc>
              <a:spcBef>
                <a:spcPts val="563"/>
              </a:spcBef>
              <a:buClr>
                <a:srgbClr val="0070C0"/>
              </a:buClr>
              <a:buFont typeface="Arial" charset="0"/>
              <a:buChar char="–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</a:pPr>
            <a:r>
              <a:rPr lang="es-ES" sz="2400" dirty="0">
                <a:solidFill>
                  <a:srgbClr val="0070C0"/>
                </a:solidFill>
                <a:latin typeface="Calibri" charset="0"/>
              </a:rPr>
              <a:t>Subvenciones y ayudas públicas </a:t>
            </a:r>
          </a:p>
          <a:p>
            <a:pPr lvl="1" indent="-284163" algn="just" hangingPunct="1">
              <a:lnSpc>
                <a:spcPct val="100000"/>
              </a:lnSpc>
              <a:spcBef>
                <a:spcPts val="563"/>
              </a:spcBef>
              <a:buClr>
                <a:srgbClr val="0070C0"/>
              </a:buClr>
              <a:buFont typeface="Arial" charset="0"/>
              <a:buChar char="–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</a:pPr>
            <a:r>
              <a:rPr lang="es-ES" sz="2400" dirty="0">
                <a:solidFill>
                  <a:srgbClr val="0070C0"/>
                </a:solidFill>
                <a:latin typeface="Calibri" charset="0"/>
              </a:rPr>
              <a:t>Presupuestos. </a:t>
            </a:r>
          </a:p>
          <a:p>
            <a:pPr marL="342900" indent="-341313" hangingPunct="1">
              <a:lnSpc>
                <a:spcPct val="100000"/>
              </a:lnSpc>
              <a:spcAft>
                <a:spcPts val="1425"/>
              </a:spcAft>
              <a:buClrTx/>
              <a:buSzTx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</a:pPr>
            <a:endParaRPr lang="es-ES" sz="2800" dirty="0">
              <a:solidFill>
                <a:srgbClr val="0070C0"/>
              </a:solidFill>
              <a:latin typeface="Calibri" charset="0"/>
            </a:endParaRPr>
          </a:p>
        </p:txBody>
      </p:sp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3" cstate="print"/>
          <a:srcRect l="6694" t="18289" r="4222" b="40137"/>
          <a:stretch>
            <a:fillRect/>
          </a:stretch>
        </p:blipFill>
        <p:spPr bwMode="auto">
          <a:xfrm>
            <a:off x="6877050" y="6165850"/>
            <a:ext cx="2085975" cy="542925"/>
          </a:xfrm>
          <a:prstGeom prst="rect">
            <a:avLst/>
          </a:prstGeom>
          <a:noFill/>
          <a:ln w="9360" cap="flat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Grp="1" noChangeArrowheads="1"/>
          </p:cNvSpPr>
          <p:nvPr>
            <p:ph type="title"/>
          </p:nvPr>
        </p:nvSpPr>
        <p:spPr>
          <a:xfrm>
            <a:off x="323850" y="260350"/>
            <a:ext cx="8820150" cy="1143000"/>
          </a:xfrm>
          <a:ln/>
        </p:spPr>
        <p:txBody>
          <a:bodyPr/>
          <a:lstStyle/>
          <a:p>
            <a:pPr algn="ctr"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</a:tabLst>
            </a:pPr>
            <a:r>
              <a:rPr lang="es-ES" sz="3600" b="1" dirty="0" smtClean="0">
                <a:solidFill>
                  <a:srgbClr val="0070C0"/>
                </a:solidFill>
              </a:rPr>
              <a:t>PUBLICIDAD ACTIVA: INFORMACIÓN</a:t>
            </a:r>
            <a:endParaRPr lang="es-ES" sz="3600" b="1" dirty="0">
              <a:solidFill>
                <a:srgbClr val="0070C0"/>
              </a:solidFill>
            </a:endParaRPr>
          </a:p>
        </p:txBody>
      </p:sp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434388" cy="45259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/>
          <a:lstStyle/>
          <a:p>
            <a:pPr marL="342900" indent="-341313" algn="just" hangingPunct="1">
              <a:lnSpc>
                <a:spcPct val="100000"/>
              </a:lnSpc>
              <a:spcBef>
                <a:spcPts val="650"/>
              </a:spcBef>
              <a:buClr>
                <a:srgbClr val="0070C0"/>
              </a:buClr>
              <a:buFont typeface="Arial" charset="0"/>
              <a:buChar char="•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</a:pPr>
            <a:r>
              <a:rPr lang="es-ES" sz="2400" dirty="0">
                <a:solidFill>
                  <a:srgbClr val="0070C0"/>
                </a:solidFill>
                <a:latin typeface="Calibri" charset="0"/>
              </a:rPr>
              <a:t>Información económica, presupuestaria y estadística.</a:t>
            </a:r>
          </a:p>
          <a:p>
            <a:pPr lvl="1" indent="-284163" algn="just">
              <a:spcBef>
                <a:spcPts val="563"/>
              </a:spcBef>
              <a:buClr>
                <a:srgbClr val="0070C0"/>
              </a:buClr>
              <a:buFont typeface="Arial" charset="0"/>
              <a:buChar char="–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</a:pPr>
            <a:r>
              <a:rPr lang="es-ES" sz="2400" dirty="0" smtClean="0">
                <a:solidFill>
                  <a:srgbClr val="0070C0"/>
                </a:solidFill>
                <a:latin typeface="Calibri" charset="0"/>
              </a:rPr>
              <a:t>Cuentas anuales.</a:t>
            </a:r>
          </a:p>
          <a:p>
            <a:pPr lvl="1" indent="-284163" algn="just" hangingPunct="1">
              <a:lnSpc>
                <a:spcPct val="100000"/>
              </a:lnSpc>
              <a:spcBef>
                <a:spcPts val="563"/>
              </a:spcBef>
              <a:buClr>
                <a:srgbClr val="0070C0"/>
              </a:buClr>
              <a:buFont typeface="Arial" charset="0"/>
              <a:buChar char="–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</a:pPr>
            <a:r>
              <a:rPr lang="es-ES" sz="2400" dirty="0" smtClean="0">
                <a:solidFill>
                  <a:srgbClr val="0070C0"/>
                </a:solidFill>
                <a:latin typeface="Calibri" charset="0"/>
              </a:rPr>
              <a:t>Retribuciones e indemnizaciones.</a:t>
            </a:r>
            <a:endParaRPr lang="es-ES" sz="2400" dirty="0">
              <a:solidFill>
                <a:srgbClr val="0070C0"/>
              </a:solidFill>
              <a:latin typeface="Calibri" charset="0"/>
            </a:endParaRPr>
          </a:p>
          <a:p>
            <a:pPr lvl="1" indent="-284163" algn="just" hangingPunct="1">
              <a:lnSpc>
                <a:spcPct val="100000"/>
              </a:lnSpc>
              <a:spcBef>
                <a:spcPts val="563"/>
              </a:spcBef>
              <a:buClr>
                <a:srgbClr val="0070C0"/>
              </a:buClr>
              <a:buFont typeface="Arial" charset="0"/>
              <a:buChar char="–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</a:pPr>
            <a:r>
              <a:rPr lang="es-ES" sz="2400" dirty="0">
                <a:solidFill>
                  <a:srgbClr val="0070C0"/>
                </a:solidFill>
                <a:latin typeface="Calibri" charset="0"/>
              </a:rPr>
              <a:t>Resoluciones de autorización o reconocimiento de compatibilidad.</a:t>
            </a:r>
          </a:p>
          <a:p>
            <a:pPr lvl="1" indent="-284163" algn="just" hangingPunct="1">
              <a:lnSpc>
                <a:spcPct val="100000"/>
              </a:lnSpc>
              <a:spcBef>
                <a:spcPts val="563"/>
              </a:spcBef>
              <a:buClr>
                <a:srgbClr val="0070C0"/>
              </a:buClr>
              <a:buFont typeface="Arial" charset="0"/>
              <a:buChar char="–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</a:pPr>
            <a:r>
              <a:rPr lang="es-ES" sz="2400" dirty="0" smtClean="0">
                <a:solidFill>
                  <a:srgbClr val="0070C0"/>
                </a:solidFill>
                <a:latin typeface="Calibri" charset="0"/>
              </a:rPr>
              <a:t>Información </a:t>
            </a:r>
            <a:r>
              <a:rPr lang="es-ES" sz="2400" dirty="0">
                <a:solidFill>
                  <a:srgbClr val="0070C0"/>
                </a:solidFill>
                <a:latin typeface="Calibri" charset="0"/>
              </a:rPr>
              <a:t>estadística.</a:t>
            </a:r>
          </a:p>
          <a:p>
            <a:pPr marL="342900" indent="-341313" hangingPunct="1">
              <a:lnSpc>
                <a:spcPct val="100000"/>
              </a:lnSpc>
              <a:spcAft>
                <a:spcPts val="1425"/>
              </a:spcAft>
              <a:buClrTx/>
              <a:buSzTx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</a:pPr>
            <a:endParaRPr lang="es-ES" sz="3600" dirty="0">
              <a:solidFill>
                <a:srgbClr val="0070C0"/>
              </a:solidFill>
              <a:latin typeface="Calibri" charset="0"/>
            </a:endParaRPr>
          </a:p>
        </p:txBody>
      </p:sp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3" cstate="print"/>
          <a:srcRect l="6694" t="18289" r="4222" b="40137"/>
          <a:stretch>
            <a:fillRect/>
          </a:stretch>
        </p:blipFill>
        <p:spPr bwMode="auto">
          <a:xfrm>
            <a:off x="6877050" y="6165850"/>
            <a:ext cx="2085975" cy="542925"/>
          </a:xfrm>
          <a:prstGeom prst="rect">
            <a:avLst/>
          </a:prstGeom>
          <a:noFill/>
          <a:ln w="9360" cap="flat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Grp="1" noChangeArrowheads="1"/>
          </p:cNvSpPr>
          <p:nvPr>
            <p:ph type="title"/>
          </p:nvPr>
        </p:nvSpPr>
        <p:spPr>
          <a:xfrm>
            <a:off x="252413" y="274638"/>
            <a:ext cx="8891587" cy="1143000"/>
          </a:xfrm>
          <a:ln/>
        </p:spPr>
        <p:txBody>
          <a:bodyPr/>
          <a:lstStyle/>
          <a:p>
            <a:pPr algn="ctr"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</a:tabLst>
            </a:pPr>
            <a:r>
              <a:rPr lang="es-ES" sz="3600" b="1" dirty="0" smtClean="0">
                <a:solidFill>
                  <a:srgbClr val="0070C0"/>
                </a:solidFill>
                <a:latin typeface="Calibri" charset="0"/>
              </a:rPr>
              <a:t>PUBLICIDAD ACTIVA</a:t>
            </a:r>
            <a:endParaRPr lang="es-ES" sz="3600" b="1" dirty="0">
              <a:solidFill>
                <a:srgbClr val="0070C0"/>
              </a:solidFill>
            </a:endParaRP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/>
          <a:lstStyle/>
          <a:p>
            <a:pPr marL="342900" indent="-341313" algn="just" hangingPunct="1">
              <a:lnSpc>
                <a:spcPct val="100000"/>
              </a:lnSpc>
              <a:spcBef>
                <a:spcPts val="650"/>
              </a:spcBef>
              <a:buClr>
                <a:srgbClr val="0070C0"/>
              </a:buClr>
              <a:buFont typeface="Arial" charset="0"/>
              <a:buChar char="•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</a:pPr>
            <a:r>
              <a:rPr lang="es-ES" sz="2400" dirty="0" smtClean="0">
                <a:solidFill>
                  <a:srgbClr val="0070C0"/>
                </a:solidFill>
                <a:latin typeface="Calibri" charset="0"/>
              </a:rPr>
              <a:t>Principios </a:t>
            </a:r>
            <a:r>
              <a:rPr lang="es-ES" sz="2400" dirty="0">
                <a:solidFill>
                  <a:srgbClr val="0070C0"/>
                </a:solidFill>
                <a:latin typeface="Calibri" charset="0"/>
              </a:rPr>
              <a:t>generales.</a:t>
            </a:r>
          </a:p>
          <a:p>
            <a:pPr lvl="1" indent="-284163" algn="just" hangingPunct="1">
              <a:lnSpc>
                <a:spcPct val="100000"/>
              </a:lnSpc>
              <a:spcBef>
                <a:spcPts val="563"/>
              </a:spcBef>
              <a:buClr>
                <a:srgbClr val="0070C0"/>
              </a:buClr>
              <a:buFont typeface="Arial" charset="0"/>
              <a:buChar char="–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</a:pPr>
            <a:r>
              <a:rPr lang="es-ES" sz="2400" dirty="0">
                <a:solidFill>
                  <a:srgbClr val="0070C0"/>
                </a:solidFill>
                <a:latin typeface="Calibri" charset="0"/>
              </a:rPr>
              <a:t>Publicación periódica y actualizada.</a:t>
            </a:r>
          </a:p>
          <a:p>
            <a:pPr lvl="1" indent="-284163" algn="just" hangingPunct="1">
              <a:lnSpc>
                <a:spcPct val="100000"/>
              </a:lnSpc>
              <a:spcBef>
                <a:spcPts val="563"/>
              </a:spcBef>
              <a:buClr>
                <a:srgbClr val="0070C0"/>
              </a:buClr>
              <a:buFont typeface="Arial" charset="0"/>
              <a:buChar char="–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</a:pPr>
            <a:r>
              <a:rPr lang="es-ES" sz="2400" dirty="0">
                <a:solidFill>
                  <a:srgbClr val="0070C0"/>
                </a:solidFill>
                <a:latin typeface="Calibri" charset="0"/>
              </a:rPr>
              <a:t>Páginas web o sedes electrónicas.</a:t>
            </a:r>
          </a:p>
          <a:p>
            <a:pPr lvl="1" indent="-284163" algn="just" hangingPunct="1">
              <a:lnSpc>
                <a:spcPct val="100000"/>
              </a:lnSpc>
              <a:spcBef>
                <a:spcPts val="563"/>
              </a:spcBef>
              <a:buClr>
                <a:srgbClr val="0070C0"/>
              </a:buClr>
              <a:buFont typeface="Arial" charset="0"/>
              <a:buChar char="–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</a:pPr>
            <a:r>
              <a:rPr lang="es-ES" sz="2400" dirty="0">
                <a:solidFill>
                  <a:srgbClr val="0070C0"/>
                </a:solidFill>
                <a:latin typeface="Calibri" charset="0"/>
              </a:rPr>
              <a:t>De manera clara, estructurada, entendible, reutilizable.</a:t>
            </a:r>
          </a:p>
          <a:p>
            <a:pPr lvl="1" indent="-284163" algn="just" hangingPunct="1">
              <a:lnSpc>
                <a:spcPct val="100000"/>
              </a:lnSpc>
              <a:spcBef>
                <a:spcPts val="563"/>
              </a:spcBef>
              <a:buClr>
                <a:srgbClr val="0070C0"/>
              </a:buClr>
              <a:buFont typeface="Arial" charset="0"/>
              <a:buChar char="–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</a:pPr>
            <a:r>
              <a:rPr lang="es-ES" sz="2400" dirty="0">
                <a:solidFill>
                  <a:srgbClr val="0070C0"/>
                </a:solidFill>
                <a:latin typeface="Calibri" charset="0"/>
              </a:rPr>
              <a:t>Accesibilidad, interoperabilidad, calidad, identificación y </a:t>
            </a:r>
            <a:r>
              <a:rPr lang="es-ES" sz="2400" dirty="0" smtClean="0">
                <a:solidFill>
                  <a:srgbClr val="0070C0"/>
                </a:solidFill>
                <a:latin typeface="Calibri" charset="0"/>
              </a:rPr>
              <a:t>localización.</a:t>
            </a:r>
          </a:p>
          <a:p>
            <a:pPr lvl="1" indent="-284163" algn="just" hangingPunct="1">
              <a:lnSpc>
                <a:spcPct val="100000"/>
              </a:lnSpc>
              <a:spcBef>
                <a:spcPts val="563"/>
              </a:spcBef>
              <a:buClr>
                <a:srgbClr val="0070C0"/>
              </a:buClr>
              <a:buFont typeface="Arial" charset="0"/>
              <a:buChar char="–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</a:pPr>
            <a:r>
              <a:rPr lang="es-ES" sz="2400" dirty="0" smtClean="0">
                <a:solidFill>
                  <a:srgbClr val="0070C0"/>
                </a:solidFill>
                <a:latin typeface="Calibri" charset="0"/>
              </a:rPr>
              <a:t>Comprensible</a:t>
            </a:r>
            <a:r>
              <a:rPr lang="es-ES" sz="2400" dirty="0">
                <a:solidFill>
                  <a:srgbClr val="0070C0"/>
                </a:solidFill>
                <a:latin typeface="Calibri" charset="0"/>
              </a:rPr>
              <a:t>, de acceso  fácil y gratuito.</a:t>
            </a:r>
          </a:p>
          <a:p>
            <a:pPr marL="342900" indent="-341313" hangingPunct="1">
              <a:lnSpc>
                <a:spcPct val="100000"/>
              </a:lnSpc>
              <a:spcAft>
                <a:spcPts val="1425"/>
              </a:spcAft>
              <a:buClrTx/>
              <a:buSzTx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</a:pPr>
            <a:endParaRPr lang="es-ES" sz="2800" dirty="0">
              <a:solidFill>
                <a:srgbClr val="0070C0"/>
              </a:solidFill>
              <a:latin typeface="Calibri" charset="0"/>
            </a:endParaRPr>
          </a:p>
          <a:p>
            <a:pPr marL="342900" indent="-341313" hangingPunct="1">
              <a:lnSpc>
                <a:spcPct val="100000"/>
              </a:lnSpc>
              <a:spcAft>
                <a:spcPts val="1425"/>
              </a:spcAft>
              <a:buClrTx/>
              <a:buSzTx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</a:pPr>
            <a:endParaRPr lang="es-ES" sz="2800" dirty="0">
              <a:solidFill>
                <a:srgbClr val="0070C0"/>
              </a:solidFill>
              <a:latin typeface="Calibri" charset="0"/>
            </a:endParaRPr>
          </a:p>
        </p:txBody>
      </p:sp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3" cstate="print"/>
          <a:srcRect l="6694" t="18289" r="4222" b="40137"/>
          <a:stretch>
            <a:fillRect/>
          </a:stretch>
        </p:blipFill>
        <p:spPr bwMode="auto">
          <a:xfrm>
            <a:off x="6877050" y="6165850"/>
            <a:ext cx="2085975" cy="542925"/>
          </a:xfrm>
          <a:prstGeom prst="rect">
            <a:avLst/>
          </a:prstGeom>
          <a:noFill/>
          <a:ln w="9360" cap="flat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Grp="1" noChangeArrowheads="1"/>
          </p:cNvSpPr>
          <p:nvPr>
            <p:ph type="title"/>
          </p:nvPr>
        </p:nvSpPr>
        <p:spPr>
          <a:xfrm>
            <a:off x="252413" y="274638"/>
            <a:ext cx="8891587" cy="1143000"/>
          </a:xfrm>
          <a:ln/>
        </p:spPr>
        <p:txBody>
          <a:bodyPr/>
          <a:lstStyle/>
          <a:p>
            <a:pPr algn="ctr"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</a:tabLst>
            </a:pPr>
            <a:r>
              <a:rPr lang="es-ES" sz="3600" b="1" dirty="0" smtClean="0">
                <a:solidFill>
                  <a:srgbClr val="0070C0"/>
                </a:solidFill>
                <a:latin typeface="Calibri" charset="0"/>
              </a:rPr>
              <a:t>PUBLICIDAD ACTIVA</a:t>
            </a:r>
            <a:endParaRPr lang="es-ES" sz="3600" b="1" dirty="0">
              <a:solidFill>
                <a:srgbClr val="0070C0"/>
              </a:solidFill>
            </a:endParaRP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/>
          <a:lstStyle/>
          <a:p>
            <a:pPr marL="342900" indent="-341313" algn="just" hangingPunct="1">
              <a:lnSpc>
                <a:spcPct val="100000"/>
              </a:lnSpc>
              <a:spcBef>
                <a:spcPts val="650"/>
              </a:spcBef>
              <a:buClr>
                <a:srgbClr val="0070C0"/>
              </a:buClr>
              <a:buFont typeface="Arial" charset="0"/>
              <a:buChar char="•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</a:pPr>
            <a:r>
              <a:rPr lang="es-ES" sz="2400" dirty="0" smtClean="0">
                <a:solidFill>
                  <a:srgbClr val="0070C0"/>
                </a:solidFill>
                <a:latin typeface="Calibri" charset="0"/>
              </a:rPr>
              <a:t>Límites:</a:t>
            </a:r>
          </a:p>
          <a:p>
            <a:pPr lvl="1" indent="-284163" algn="just" hangingPunct="1">
              <a:lnSpc>
                <a:spcPct val="100000"/>
              </a:lnSpc>
              <a:spcBef>
                <a:spcPts val="563"/>
              </a:spcBef>
              <a:buClr>
                <a:srgbClr val="0070C0"/>
              </a:buClr>
              <a:buFont typeface="Arial" charset="0"/>
              <a:buChar char="–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</a:pPr>
            <a:r>
              <a:rPr lang="es-ES" sz="2400" dirty="0" smtClean="0">
                <a:solidFill>
                  <a:srgbClr val="0070C0"/>
                </a:solidFill>
                <a:latin typeface="Calibri" charset="0"/>
              </a:rPr>
              <a:t>La seguridad nacional. </a:t>
            </a:r>
          </a:p>
          <a:p>
            <a:pPr lvl="1" indent="-284163" algn="just" hangingPunct="1">
              <a:lnSpc>
                <a:spcPct val="100000"/>
              </a:lnSpc>
              <a:spcBef>
                <a:spcPts val="563"/>
              </a:spcBef>
              <a:buClr>
                <a:srgbClr val="0070C0"/>
              </a:buClr>
              <a:buFont typeface="Arial" charset="0"/>
              <a:buChar char="–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</a:pPr>
            <a:r>
              <a:rPr lang="es-ES" sz="2400" dirty="0" smtClean="0">
                <a:solidFill>
                  <a:srgbClr val="0070C0"/>
                </a:solidFill>
                <a:latin typeface="Calibri" charset="0"/>
              </a:rPr>
              <a:t>La defensa. </a:t>
            </a:r>
          </a:p>
          <a:p>
            <a:pPr lvl="1" indent="-284163" algn="just" hangingPunct="1">
              <a:lnSpc>
                <a:spcPct val="100000"/>
              </a:lnSpc>
              <a:spcBef>
                <a:spcPts val="563"/>
              </a:spcBef>
              <a:buClr>
                <a:srgbClr val="0070C0"/>
              </a:buClr>
              <a:buFont typeface="Arial" charset="0"/>
              <a:buChar char="–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</a:pPr>
            <a:r>
              <a:rPr lang="es-ES" sz="2400" dirty="0" smtClean="0">
                <a:solidFill>
                  <a:srgbClr val="0070C0"/>
                </a:solidFill>
                <a:latin typeface="Calibri" charset="0"/>
              </a:rPr>
              <a:t>Las relaciones exteriores. </a:t>
            </a:r>
          </a:p>
          <a:p>
            <a:pPr lvl="1" indent="-284163" algn="just" hangingPunct="1">
              <a:lnSpc>
                <a:spcPct val="100000"/>
              </a:lnSpc>
              <a:spcBef>
                <a:spcPts val="563"/>
              </a:spcBef>
              <a:buClr>
                <a:srgbClr val="0070C0"/>
              </a:buClr>
              <a:buFont typeface="Arial" charset="0"/>
              <a:buChar char="–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</a:pPr>
            <a:r>
              <a:rPr lang="es-ES" sz="2400" dirty="0" smtClean="0">
                <a:solidFill>
                  <a:srgbClr val="0070C0"/>
                </a:solidFill>
                <a:latin typeface="Calibri" charset="0"/>
              </a:rPr>
              <a:t>La seguridad pública.</a:t>
            </a:r>
          </a:p>
          <a:p>
            <a:pPr lvl="1" indent="-284163" algn="just" hangingPunct="1">
              <a:lnSpc>
                <a:spcPct val="100000"/>
              </a:lnSpc>
              <a:spcBef>
                <a:spcPts val="563"/>
              </a:spcBef>
              <a:buClr>
                <a:srgbClr val="0070C0"/>
              </a:buClr>
              <a:buFont typeface="Arial" charset="0"/>
              <a:buChar char="–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</a:pPr>
            <a:r>
              <a:rPr lang="es-ES" sz="2400" dirty="0" smtClean="0">
                <a:solidFill>
                  <a:srgbClr val="0070C0"/>
                </a:solidFill>
                <a:latin typeface="Calibri" charset="0"/>
              </a:rPr>
              <a:t>La prevención, investigación y sanción de los ilícitos penales, administrativos o disciplinarios. </a:t>
            </a:r>
          </a:p>
          <a:p>
            <a:pPr lvl="1" indent="-284163" algn="just" hangingPunct="1">
              <a:lnSpc>
                <a:spcPct val="100000"/>
              </a:lnSpc>
              <a:spcBef>
                <a:spcPts val="563"/>
              </a:spcBef>
              <a:buClr>
                <a:srgbClr val="0070C0"/>
              </a:buClr>
              <a:buFont typeface="Arial" charset="0"/>
              <a:buChar char="–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</a:pPr>
            <a:r>
              <a:rPr lang="es-ES" sz="2400" dirty="0" smtClean="0">
                <a:solidFill>
                  <a:srgbClr val="0070C0"/>
                </a:solidFill>
                <a:latin typeface="Calibri" charset="0"/>
              </a:rPr>
              <a:t>La igualdad de las partes en los procesos judiciales y la tutela judicial efectiva.</a:t>
            </a:r>
          </a:p>
          <a:p>
            <a:pPr marL="342900" indent="-341313" hangingPunct="1">
              <a:lnSpc>
                <a:spcPct val="100000"/>
              </a:lnSpc>
              <a:spcAft>
                <a:spcPts val="1425"/>
              </a:spcAft>
              <a:buClrTx/>
              <a:buSzTx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</a:pPr>
            <a:endParaRPr lang="es-ES" sz="2800" dirty="0">
              <a:solidFill>
                <a:srgbClr val="0070C0"/>
              </a:solidFill>
              <a:latin typeface="Calibri" charset="0"/>
            </a:endParaRPr>
          </a:p>
          <a:p>
            <a:pPr marL="342900" indent="-341313" hangingPunct="1">
              <a:lnSpc>
                <a:spcPct val="100000"/>
              </a:lnSpc>
              <a:spcAft>
                <a:spcPts val="1425"/>
              </a:spcAft>
              <a:buClrTx/>
              <a:buSzTx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</a:pPr>
            <a:endParaRPr lang="es-ES" sz="2800" dirty="0">
              <a:solidFill>
                <a:srgbClr val="0070C0"/>
              </a:solidFill>
              <a:latin typeface="Calibri" charset="0"/>
            </a:endParaRPr>
          </a:p>
        </p:txBody>
      </p:sp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3" cstate="print"/>
          <a:srcRect l="6694" t="18289" r="4222" b="40137"/>
          <a:stretch>
            <a:fillRect/>
          </a:stretch>
        </p:blipFill>
        <p:spPr bwMode="auto">
          <a:xfrm>
            <a:off x="6877050" y="6165850"/>
            <a:ext cx="2085975" cy="542925"/>
          </a:xfrm>
          <a:prstGeom prst="rect">
            <a:avLst/>
          </a:prstGeom>
          <a:noFill/>
          <a:ln w="9360" cap="flat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2213</TotalTime>
  <Words>516</Words>
  <Application>Microsoft Office PowerPoint</Application>
  <PresentationFormat>Presentación en pantalla (4:3)</PresentationFormat>
  <Paragraphs>108</Paragraphs>
  <Slides>15</Slides>
  <Notes>12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9" baseType="lpstr">
      <vt:lpstr>Arial</vt:lpstr>
      <vt:lpstr>Calibri</vt:lpstr>
      <vt:lpstr>StarSymbol</vt:lpstr>
      <vt:lpstr>Tema de Office</vt:lpstr>
      <vt:lpstr>  LA NORMATIVA DE TRANSPARENCIA A PARTIR DEL AÑO 2013: AVANCES Y RETOS  </vt:lpstr>
      <vt:lpstr>Ley 19/2013</vt:lpstr>
      <vt:lpstr>Ley 19/2013 y ONGs</vt:lpstr>
      <vt:lpstr>LEY 19/2013</vt:lpstr>
      <vt:lpstr>PUBLICIDAD ACTIVA: INFORMACIÓN</vt:lpstr>
      <vt:lpstr>PUBLICIDAD ACTIVA: INFORMACIÓN</vt:lpstr>
      <vt:lpstr>PUBLICIDAD ACTIVA: INFORMACIÓN</vt:lpstr>
      <vt:lpstr>PUBLICIDAD ACTIVA</vt:lpstr>
      <vt:lpstr>PUBLICIDAD ACTIVA</vt:lpstr>
      <vt:lpstr>PUBLICIDAD ACTIVA</vt:lpstr>
      <vt:lpstr>AVANCES</vt:lpstr>
      <vt:lpstr>RETOS</vt:lpstr>
      <vt:lpstr>RETOS</vt:lpstr>
      <vt:lpstr>RETOS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TRANSPARENCIA</dc:title>
  <dc:creator>GONZALO GOMEZ DE VILLALOBOS</dc:creator>
  <cp:lastModifiedBy>Lucia Berruga</cp:lastModifiedBy>
  <cp:revision>434</cp:revision>
  <dcterms:created xsi:type="dcterms:W3CDTF">2015-06-15T12:11:24Z</dcterms:created>
  <dcterms:modified xsi:type="dcterms:W3CDTF">2018-10-26T13:25:41Z</dcterms:modified>
</cp:coreProperties>
</file>