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pic>
        <p:nvPicPr>
          <p:cNvPr id="37" name="36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  <a:ln>
            <a:noFill/>
          </a:ln>
        </p:spPr>
      </p:pic>
      <p:pic>
        <p:nvPicPr>
          <p:cNvPr id="38" name="37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4F53382-3CE5-4087-A016-1BAFC214802A}" type="slidenum">
              <a:rPr lang="es-ES" sz="1200">
                <a:solidFill>
                  <a:srgbClr val="8B8B8B"/>
                </a:solidFill>
                <a:latin typeface="Calibri"/>
              </a:rPr>
              <a:t>‹Nº›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s-ES"/>
              <a:t>Pulse para editar el formato del texto de título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s-ES"/>
              <a:t>Pulse para editar el formato de esquema del texto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s-ES"/>
              <a:t>Segundo nivel del esquema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s-ES"/>
              <a:t>Tercer nivel del esquema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s-ES"/>
              <a:t>Cuarto nivel del esquema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s-ES"/>
              <a:t>Quinto nivel del esquema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s-ES"/>
              <a:t>Sexto nivel del esquema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s-ES"/>
              <a:t>Séptimo nivel del esquema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593297D-1209-4940-8FE5-B79E5CD03179}" type="slidenum">
              <a:rPr lang="es-ES" sz="1200">
                <a:solidFill>
                  <a:srgbClr val="8B8B8B"/>
                </a:solidFill>
                <a:latin typeface="Calibri"/>
              </a:rPr>
              <a:t>1</a:t>
            </a:fld>
            <a:endParaRPr/>
          </a:p>
        </p:txBody>
      </p:sp>
      <p:sp>
        <p:nvSpPr>
          <p:cNvPr id="41" name="CustomShape 3"/>
          <p:cNvSpPr/>
          <p:nvPr/>
        </p:nvSpPr>
        <p:spPr>
          <a:xfrm>
            <a:off x="395640" y="1926360"/>
            <a:ext cx="8424720" cy="2042640"/>
          </a:xfrm>
          <a:prstGeom prst="rect">
            <a:avLst/>
          </a:prstGeom>
          <a:solidFill>
            <a:srgbClr val="CCC1DA"/>
          </a:solidFill>
          <a:ln w="9360"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ES" sz="3600" b="1">
                <a:solidFill>
                  <a:srgbClr val="FFFFFF"/>
                </a:solidFill>
                <a:latin typeface="Calibri"/>
                <a:ea typeface="Calibri"/>
              </a:rPr>
              <a:t>Transparencia y Buen Gobierno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 sz="3600" b="1">
                <a:solidFill>
                  <a:srgbClr val="FFFFFF"/>
                </a:solidFill>
                <a:latin typeface="Calibri"/>
                <a:ea typeface="Calibri"/>
              </a:rPr>
              <a:t>en el Tercer Sector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FFFFFF"/>
                </a:solidFill>
                <a:latin typeface="Calibri"/>
                <a:ea typeface="Calibri"/>
              </a:rPr>
              <a:t>NUESTRO COMPROMISO CON LA SOCIEDAD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FFFFFF"/>
                </a:solidFill>
                <a:latin typeface="Calibri"/>
                <a:ea typeface="Calibri"/>
              </a:rPr>
              <a:t>MADRID - 8 DE NOVIEMBRE DE 2017</a:t>
            </a:r>
            <a:endParaRPr/>
          </a:p>
        </p:txBody>
      </p:sp>
      <p:sp>
        <p:nvSpPr>
          <p:cNvPr id="42" name="CustomShape 4"/>
          <p:cNvSpPr/>
          <p:nvPr/>
        </p:nvSpPr>
        <p:spPr>
          <a:xfrm>
            <a:off x="1187640" y="4221000"/>
            <a:ext cx="6768360" cy="913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b="1">
                <a:solidFill>
                  <a:srgbClr val="B3A2C7"/>
                </a:solidFill>
                <a:latin typeface="Arial"/>
                <a:ea typeface="Arial Unicode MS"/>
              </a:rPr>
              <a:t>Francisco Javier Amorós Dorda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 b="1">
                <a:solidFill>
                  <a:srgbClr val="B3A2C7"/>
                </a:solidFill>
                <a:latin typeface="Arial"/>
                <a:ea typeface="Arial Unicode MS"/>
              </a:rPr>
              <a:t>Subdirector General de Transparencia y Buen Gobierno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 b="1">
                <a:solidFill>
                  <a:srgbClr val="B3A2C7"/>
                </a:solidFill>
                <a:latin typeface="Arial"/>
                <a:ea typeface="Arial Unicode MS"/>
              </a:rPr>
              <a:t>CONSEJO DE TRANSPARENCIA Y BUEN GOBIERNO</a:t>
            </a:r>
            <a:endParaRPr/>
          </a:p>
        </p:txBody>
      </p:sp>
      <p:pic>
        <p:nvPicPr>
          <p:cNvPr id="43" name="Picture 3"/>
          <p:cNvPicPr/>
          <p:nvPr/>
        </p:nvPicPr>
        <p:blipFill>
          <a:blip r:embed="rId2">
            <a:lum contrast="-18000"/>
          </a:blip>
          <a:stretch>
            <a:fillRect/>
          </a:stretch>
        </p:blipFill>
        <p:spPr>
          <a:xfrm>
            <a:off x="683640" y="5445360"/>
            <a:ext cx="1999800" cy="713880"/>
          </a:xfrm>
          <a:prstGeom prst="rect">
            <a:avLst/>
          </a:prstGeom>
          <a:ln>
            <a:noFill/>
          </a:ln>
        </p:spPr>
      </p:pic>
      <p:pic>
        <p:nvPicPr>
          <p:cNvPr id="44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3636000" y="5229360"/>
            <a:ext cx="1881720" cy="1128960"/>
          </a:xfrm>
          <a:prstGeom prst="rect">
            <a:avLst/>
          </a:prstGeom>
          <a:ln>
            <a:noFill/>
          </a:ln>
        </p:spPr>
      </p:pic>
      <p:pic>
        <p:nvPicPr>
          <p:cNvPr id="45" name="7 Imagen"/>
          <p:cNvPicPr/>
          <p:nvPr/>
        </p:nvPicPr>
        <p:blipFill>
          <a:blip r:embed="rId4"/>
          <a:srcRect l="26321" t="5388" r="24415" b="39320"/>
          <a:stretch>
            <a:fillRect/>
          </a:stretch>
        </p:blipFill>
        <p:spPr>
          <a:xfrm>
            <a:off x="6444360" y="5373360"/>
            <a:ext cx="1800000" cy="1079640"/>
          </a:xfrm>
          <a:prstGeom prst="rect">
            <a:avLst/>
          </a:prstGeom>
          <a:ln w="9360">
            <a:noFill/>
          </a:ln>
        </p:spPr>
      </p:pic>
      <p:pic>
        <p:nvPicPr>
          <p:cNvPr id="46" name="8 Imagen"/>
          <p:cNvPicPr/>
          <p:nvPr/>
        </p:nvPicPr>
        <p:blipFill>
          <a:blip r:embed="rId5"/>
          <a:stretch>
            <a:fillRect/>
          </a:stretch>
        </p:blipFill>
        <p:spPr>
          <a:xfrm>
            <a:off x="395640" y="188640"/>
            <a:ext cx="8352720" cy="143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1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40" y="1688760"/>
            <a:ext cx="6984360" cy="4620240"/>
          </a:xfrm>
          <a:prstGeom prst="rect">
            <a:avLst/>
          </a:prstGeom>
          <a:ln>
            <a:noFill/>
          </a:ln>
        </p:spPr>
      </p:pic>
      <p:sp>
        <p:nvSpPr>
          <p:cNvPr id="88" name="CustomShape 1"/>
          <p:cNvSpPr/>
          <p:nvPr/>
        </p:nvSpPr>
        <p:spPr>
          <a:xfrm>
            <a:off x="683640" y="188640"/>
            <a:ext cx="784836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Identificación de los datos e informaciones que deben publicar las organizaciones: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90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51A3B0D-2549-49CE-8699-CB857378DD0D}" type="slidenum">
              <a:rPr lang="es-ES" sz="1200">
                <a:solidFill>
                  <a:srgbClr val="8B8B8B"/>
                </a:solidFill>
                <a:latin typeface="Calibri"/>
              </a:rPr>
              <a:t>10</a:t>
            </a:fld>
            <a:endParaRPr/>
          </a:p>
        </p:txBody>
      </p:sp>
      <p:sp>
        <p:nvSpPr>
          <p:cNvPr id="91" name="CustomShape 4"/>
          <p:cNvSpPr/>
          <p:nvPr/>
        </p:nvSpPr>
        <p:spPr>
          <a:xfrm>
            <a:off x="827640" y="1196640"/>
            <a:ext cx="7848360" cy="39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000" b="1">
                <a:solidFill>
                  <a:srgbClr val="93CDDD"/>
                </a:solidFill>
                <a:latin typeface="Arial"/>
              </a:rPr>
              <a:t>PRINCIPIOS FUNDACIÓN “LEALTAD”</a:t>
            </a:r>
            <a:endParaRPr/>
          </a:p>
        </p:txBody>
      </p:sp>
    </p:spTree>
  </p:cSld>
  <p:clrMapOvr>
    <a:masterClrMapping/>
  </p:clrMapOvr>
  <p:transition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043640" y="2277000"/>
            <a:ext cx="7560360" cy="2802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Funciones que desarrollan (art. 6.1)</a:t>
            </a:r>
            <a:endParaRPr/>
          </a:p>
          <a:p>
            <a:pPr>
              <a:lnSpc>
                <a:spcPct val="100000"/>
              </a:lnSpc>
            </a:pPr>
            <a:r>
              <a:rPr lang="es-ES" b="1">
                <a:solidFill>
                  <a:srgbClr val="FFC000"/>
                </a:solidFill>
                <a:latin typeface="Arial"/>
              </a:rPr>
              <a:t>FIN SOCIAL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Normativa que les es de aplicación (art. 6.1)</a:t>
            </a:r>
            <a:endParaRPr/>
          </a:p>
          <a:p>
            <a:pPr>
              <a:lnSpc>
                <a:spcPct val="100000"/>
              </a:lnSpc>
            </a:pPr>
            <a:r>
              <a:rPr lang="es-ES" b="1">
                <a:solidFill>
                  <a:srgbClr val="FFC000"/>
                </a:solidFill>
                <a:latin typeface="Arial"/>
              </a:rPr>
              <a:t>ESTATUTOS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Estructura organizativa. A estos efectos, incluirán un organigrama actualizado que identifique a los responsables de los diferentes órganos y su perfil y trayectoria profesional. (art. 6.1)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FC000"/>
                </a:solidFill>
                <a:latin typeface="Arial"/>
              </a:rPr>
              <a:t>ORGANIGRAMA DE LA ORGANIZACIÓN con representación gráfica del órgano de gobierno (Asamblea General, Junta Diectiva, Patronato) y los Departamentos, Secciones u otras divisiones</a:t>
            </a:r>
            <a:endParaRPr/>
          </a:p>
          <a:p>
            <a:pPr algn="just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FC000"/>
                </a:solidFill>
                <a:latin typeface="Arial"/>
              </a:rPr>
              <a:t>PERFILES PROFESIONALES DE LOS RESPONSABLES</a:t>
            </a: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1115640" y="1268640"/>
            <a:ext cx="691236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400" b="1">
                <a:solidFill>
                  <a:srgbClr val="FFC000"/>
                </a:solidFill>
                <a:latin typeface="Arial"/>
              </a:rPr>
              <a:t>Información institucional, organizativa y de planificación</a:t>
            </a:r>
            <a:endParaRPr/>
          </a:p>
        </p:txBody>
      </p:sp>
      <p:sp>
        <p:nvSpPr>
          <p:cNvPr id="94" name="CustomShape 3"/>
          <p:cNvSpPr/>
          <p:nvPr/>
        </p:nvSpPr>
        <p:spPr>
          <a:xfrm>
            <a:off x="683640" y="260640"/>
            <a:ext cx="784836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Identificación de los datos e informaciones que deben publicar las organizaciones:</a:t>
            </a:r>
            <a:endParaRPr/>
          </a:p>
        </p:txBody>
      </p:sp>
      <p:sp>
        <p:nvSpPr>
          <p:cNvPr id="95" name="TextShape 4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96" name="TextShape 5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F38AE70-EBFD-4088-A9D9-EFE0D8EE2A12}" type="slidenum">
              <a:rPr lang="es-ES" sz="1200">
                <a:solidFill>
                  <a:srgbClr val="8B8B8B"/>
                </a:solidFill>
                <a:latin typeface="Calibri"/>
              </a:rPr>
              <a:t>11</a:t>
            </a:fld>
            <a:endParaRPr/>
          </a:p>
        </p:txBody>
      </p:sp>
      <p:pic>
        <p:nvPicPr>
          <p:cNvPr id="97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23640" y="5301360"/>
            <a:ext cx="1079640" cy="1079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0" y="188640"/>
            <a:ext cx="914364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400" b="1">
                <a:solidFill>
                  <a:srgbClr val="FFC000"/>
                </a:solidFill>
                <a:latin typeface="Arial"/>
              </a:rPr>
              <a:t>Actos de naturaleza económica, presupuestaria o estadística</a:t>
            </a:r>
            <a:endParaRPr/>
          </a:p>
        </p:txBody>
      </p:sp>
      <p:sp>
        <p:nvSpPr>
          <p:cNvPr id="99" name="CustomShape 2"/>
          <p:cNvSpPr/>
          <p:nvPr/>
        </p:nvSpPr>
        <p:spPr>
          <a:xfrm>
            <a:off x="1115640" y="692640"/>
            <a:ext cx="7848360" cy="4722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b="1">
                <a:solidFill>
                  <a:srgbClr val="B3A2C7"/>
                </a:solidFill>
                <a:latin typeface="Arial"/>
              </a:rPr>
              <a:t>1. INFORMACION  DE CONTRATOS </a:t>
            </a:r>
            <a:r>
              <a:rPr lang="es-ES">
                <a:solidFill>
                  <a:srgbClr val="000000"/>
                </a:solidFill>
                <a:latin typeface="Arial"/>
              </a:rPr>
              <a:t>(art. 8.1 a) LT)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Todos los </a:t>
            </a:r>
            <a:r>
              <a:rPr lang="es-ES" b="1">
                <a:solidFill>
                  <a:srgbClr val="FFC000"/>
                </a:solidFill>
                <a:latin typeface="Arial"/>
              </a:rPr>
              <a:t>contratos suscritos con una Administración Pública</a:t>
            </a:r>
            <a:r>
              <a:rPr lang="es-ES">
                <a:solidFill>
                  <a:srgbClr val="000000"/>
                </a:solidFill>
                <a:latin typeface="Arial"/>
              </a:rPr>
              <a:t>,</a:t>
            </a:r>
            <a:endParaRPr/>
          </a:p>
          <a:p>
            <a:pPr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incluidos los menores, con indicación de: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Objeto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Duración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Importe de licitación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Importe de adjudicación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Procedimiento de celebración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Instrumentos a través de los que, en su caso, se ha publicitado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Número de licitadores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Identidad del adjudicatario </a:t>
            </a:r>
            <a:r>
              <a:rPr lang="es-ES" b="1" i="1">
                <a:solidFill>
                  <a:srgbClr val="FFC000"/>
                </a:solidFill>
                <a:latin typeface="Arial"/>
              </a:rPr>
              <a:t>No aplica por ser la propia organización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Modificaciones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Desistimiento y renuncia de los contratos</a:t>
            </a:r>
            <a:endParaRPr/>
          </a:p>
          <a:p>
            <a:pPr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En el caso de los </a:t>
            </a:r>
            <a:r>
              <a:rPr lang="es-ES" b="1">
                <a:solidFill>
                  <a:srgbClr val="FFC000"/>
                </a:solidFill>
                <a:latin typeface="Arial"/>
              </a:rPr>
              <a:t>contratos menores</a:t>
            </a:r>
            <a:r>
              <a:rPr lang="es-ES">
                <a:solidFill>
                  <a:srgbClr val="000000"/>
                </a:solidFill>
                <a:latin typeface="Arial"/>
              </a:rPr>
              <a:t>, la publicación de la información podrá hacerse trimestralmente.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 b="1">
                <a:solidFill>
                  <a:srgbClr val="FFC000"/>
                </a:solidFill>
                <a:latin typeface="Arial"/>
              </a:rPr>
              <a:t>Datos estadísticos </a:t>
            </a:r>
            <a:r>
              <a:rPr lang="es-ES">
                <a:solidFill>
                  <a:srgbClr val="000000"/>
                </a:solidFill>
                <a:latin typeface="Arial"/>
              </a:rPr>
              <a:t>sobre el porcentaje en volumen de gasto de la organización de los contratos suscritos a través de cada uno de los procedimientos previstos en la legislación de contratos del sector público. </a:t>
            </a:r>
            <a:endParaRPr/>
          </a:p>
        </p:txBody>
      </p:sp>
      <p:sp>
        <p:nvSpPr>
          <p:cNvPr id="100" name="TextShape 3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01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C10F706-22B8-4E28-80BC-89E517CCE01A}" type="slidenum">
              <a:rPr lang="es-ES" sz="1200">
                <a:solidFill>
                  <a:srgbClr val="8B8B8B"/>
                </a:solidFill>
                <a:latin typeface="Calibri"/>
              </a:rPr>
              <a:t>12</a:t>
            </a:fld>
            <a:endParaRPr/>
          </a:p>
        </p:txBody>
      </p:sp>
      <p:pic>
        <p:nvPicPr>
          <p:cNvPr id="102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179640" y="5157360"/>
            <a:ext cx="1118160" cy="1118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899640" y="332640"/>
            <a:ext cx="7848360" cy="4753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b="1">
                <a:solidFill>
                  <a:srgbClr val="B3A2C7"/>
                </a:solidFill>
                <a:latin typeface="Arial"/>
              </a:rPr>
              <a:t>2. INFORMACION  DE CONVENIOS </a:t>
            </a:r>
            <a:r>
              <a:rPr lang="es-ES">
                <a:solidFill>
                  <a:srgbClr val="000000"/>
                </a:solidFill>
                <a:latin typeface="Arial"/>
              </a:rPr>
              <a:t>(art. 8.1 b) LT)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Relación de </a:t>
            </a:r>
            <a:r>
              <a:rPr lang="es-ES" b="1">
                <a:solidFill>
                  <a:srgbClr val="FFC000"/>
                </a:solidFill>
                <a:latin typeface="Arial"/>
              </a:rPr>
              <a:t>convenios suscritos con alguna Administración Pública </a:t>
            </a:r>
            <a:r>
              <a:rPr lang="es-ES">
                <a:solidFill>
                  <a:srgbClr val="000000"/>
                </a:solidFill>
                <a:latin typeface="Arial"/>
              </a:rPr>
              <a:t>con mención de: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Partes firmantes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Objeto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Plazo de duración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Modificaciones realizadas, 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Sujetos obligados a la realización de las prestaciones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En su caso, obligaciones económicas convenidas. 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Wingdings" charset="2"/>
              <a:buChar char=""/>
            </a:pPr>
            <a:r>
              <a:rPr lang="es-ES" b="1">
                <a:solidFill>
                  <a:srgbClr val="FFC000"/>
                </a:solidFill>
                <a:latin typeface="Arial"/>
              </a:rPr>
              <a:t>Encomiendas de gestión que se firmen con una Administración Pública</a:t>
            </a:r>
            <a:r>
              <a:rPr lang="es-ES">
                <a:solidFill>
                  <a:srgbClr val="000000"/>
                </a:solidFill>
                <a:latin typeface="Arial"/>
              </a:rPr>
              <a:t>, con indicación de: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Objeto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Presupuesto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Duración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Obligaciones económicas</a:t>
            </a:r>
            <a:endParaRPr/>
          </a:p>
          <a:p>
            <a:pPr lvl="1" algn="just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Subcontrataciones, con mención de los adjudicatarios, procedimiento seguido para la adjudicación e importe de la misma.</a:t>
            </a:r>
            <a:endParaRPr/>
          </a:p>
        </p:txBody>
      </p:sp>
      <p:sp>
        <p:nvSpPr>
          <p:cNvPr id="104" name="TextShape 2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05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BAFBC85-B492-413A-B71D-0AFCC61FAD48}" type="slidenum">
              <a:rPr lang="es-ES" sz="1200">
                <a:solidFill>
                  <a:srgbClr val="8B8B8B"/>
                </a:solidFill>
                <a:latin typeface="Calibri"/>
              </a:rPr>
              <a:t>13</a:t>
            </a:fld>
            <a:endParaRPr/>
          </a:p>
        </p:txBody>
      </p:sp>
      <p:pic>
        <p:nvPicPr>
          <p:cNvPr id="106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18160" y="4941000"/>
            <a:ext cx="1185480" cy="118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CustomShape 1"/>
          <p:cNvSpPr/>
          <p:nvPr/>
        </p:nvSpPr>
        <p:spPr>
          <a:xfrm>
            <a:off x="1043640" y="548640"/>
            <a:ext cx="7848360" cy="1857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b="1">
                <a:solidFill>
                  <a:srgbClr val="B3A2C7"/>
                </a:solidFill>
                <a:latin typeface="Arial"/>
              </a:rPr>
              <a:t>3. INFORMACION  DE SUBVENCIONES </a:t>
            </a:r>
            <a:r>
              <a:rPr lang="es-ES">
                <a:solidFill>
                  <a:srgbClr val="000000"/>
                </a:solidFill>
                <a:latin typeface="Arial"/>
              </a:rPr>
              <a:t>(art. 8.1 c) LT)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Las </a:t>
            </a:r>
            <a:r>
              <a:rPr lang="es-ES" b="1">
                <a:solidFill>
                  <a:srgbClr val="F5A109"/>
                </a:solidFill>
                <a:latin typeface="Arial"/>
              </a:rPr>
              <a:t>subvenciones y ayudas concedidas por alguna Administración Pública</a:t>
            </a:r>
            <a:r>
              <a:rPr lang="es-ES" b="1">
                <a:solidFill>
                  <a:srgbClr val="FFC000"/>
                </a:solidFill>
                <a:latin typeface="Arial"/>
              </a:rPr>
              <a:t> </a:t>
            </a:r>
            <a:r>
              <a:rPr lang="es-ES">
                <a:solidFill>
                  <a:srgbClr val="000000"/>
                </a:solidFill>
                <a:latin typeface="Arial"/>
              </a:rPr>
              <a:t>con indicación de: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Importe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Objetivo o finalidad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Beneficiarios. </a:t>
            </a:r>
            <a:r>
              <a:rPr lang="es-ES" b="1" i="1">
                <a:solidFill>
                  <a:srgbClr val="F5A109"/>
                </a:solidFill>
                <a:latin typeface="Arial"/>
              </a:rPr>
              <a:t>No aplica por ser la propia organización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08" name="CustomShape 2"/>
          <p:cNvSpPr/>
          <p:nvPr/>
        </p:nvSpPr>
        <p:spPr>
          <a:xfrm>
            <a:off x="1403640" y="2565000"/>
            <a:ext cx="7128360" cy="213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b="1">
                <a:solidFill>
                  <a:srgbClr val="B3A2C7"/>
                </a:solidFill>
                <a:latin typeface="Arial"/>
              </a:rPr>
              <a:t>3. INFORMACION  DE  PRESUPUESTOS </a:t>
            </a:r>
            <a:r>
              <a:rPr lang="es-ES">
                <a:solidFill>
                  <a:srgbClr val="000000"/>
                </a:solidFill>
                <a:latin typeface="Arial"/>
              </a:rPr>
              <a:t>(art. 8.1 d) LT)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 b="1">
                <a:solidFill>
                  <a:srgbClr val="F5A109"/>
                </a:solidFill>
                <a:latin typeface="Arial"/>
              </a:rPr>
              <a:t>Presupuesto de ingresos y gastos </a:t>
            </a:r>
            <a:r>
              <a:rPr lang="es-ES">
                <a:solidFill>
                  <a:srgbClr val="000000"/>
                </a:solidFill>
                <a:latin typeface="Arial"/>
              </a:rPr>
              <a:t>de la organización con: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Descripción de las principales partidas presupuestarias</a:t>
            </a:r>
            <a:endParaRPr/>
          </a:p>
          <a:p>
            <a:pPr>
              <a:lnSpc>
                <a:spcPct val="100000"/>
              </a:lnSpc>
            </a:pPr>
            <a:r>
              <a:rPr lang="es-ES" b="1">
                <a:solidFill>
                  <a:srgbClr val="F5A109"/>
                </a:solidFill>
                <a:latin typeface="Arial"/>
              </a:rPr>
              <a:t>GASTOS DE FUNCIONAMIENTO, LIMITACIÓN, PLURALIDAD DE FUENTES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actualizada y comprensible sobre el estado de ejecución del presupuesto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sobre el cumplimiento de los objetivos de estabilidad presupuestaria y sostenibilidad financiera de las Administraciones Públicas. </a:t>
            </a:r>
            <a:r>
              <a:rPr lang="es-ES" b="1" i="1">
                <a:solidFill>
                  <a:srgbClr val="F5A109"/>
                </a:solidFill>
                <a:latin typeface="Arial"/>
              </a:rPr>
              <a:t>No aplica por ser la propia organización</a:t>
            </a:r>
            <a:endParaRPr/>
          </a:p>
        </p:txBody>
      </p:sp>
      <p:sp>
        <p:nvSpPr>
          <p:cNvPr id="109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FC6E7A5-ABC8-4171-A518-79881C31A69E}" type="slidenum">
              <a:rPr lang="es-ES" sz="1200">
                <a:solidFill>
                  <a:srgbClr val="8B8B8B"/>
                </a:solidFill>
                <a:latin typeface="Calibri"/>
              </a:rPr>
              <a:t>14</a:t>
            </a:fld>
            <a:endParaRPr/>
          </a:p>
        </p:txBody>
      </p:sp>
      <p:sp>
        <p:nvSpPr>
          <p:cNvPr id="110" name="TextShape 4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pic>
        <p:nvPicPr>
          <p:cNvPr id="111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67640" y="4869000"/>
            <a:ext cx="1367640" cy="136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1043640" y="548640"/>
            <a:ext cx="7416360" cy="3382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b="1">
                <a:solidFill>
                  <a:srgbClr val="B3A2C7"/>
                </a:solidFill>
                <a:latin typeface="Arial"/>
              </a:rPr>
              <a:t>3. INFORMACION  SOBRE CUENTAS JUSTIFICATIVAS </a:t>
            </a:r>
            <a:r>
              <a:rPr lang="es-ES">
                <a:solidFill>
                  <a:srgbClr val="000000"/>
                </a:solidFill>
                <a:latin typeface="Arial"/>
              </a:rPr>
              <a:t>(art. 8.1 e) LT)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 b="1">
                <a:solidFill>
                  <a:srgbClr val="F5A109"/>
                </a:solidFill>
                <a:latin typeface="Arial"/>
              </a:rPr>
              <a:t>Cuentas anuales </a:t>
            </a:r>
            <a:r>
              <a:rPr lang="es-ES">
                <a:solidFill>
                  <a:srgbClr val="000000"/>
                </a:solidFill>
                <a:latin typeface="Arial"/>
              </a:rPr>
              <a:t>que deban rendirse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PLAN GENERAL CONTABLE DE ENTIDADES SIN FINES LUCRATIVOS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Aprobadas por el </a:t>
            </a:r>
            <a:r>
              <a:rPr lang="es-ES" b="1">
                <a:solidFill>
                  <a:srgbClr val="F5A109"/>
                </a:solidFill>
                <a:latin typeface="Arial"/>
              </a:rPr>
              <a:t>ÓRGANO DE GOBIERNO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TODAS LAS CUENTAS Y MEMORIAS </a:t>
            </a:r>
            <a:r>
              <a:rPr lang="es-ES">
                <a:solidFill>
                  <a:srgbClr val="000000"/>
                </a:solidFill>
                <a:latin typeface="Arial"/>
              </a:rPr>
              <a:t>que deban presentarse ante la asamblea, junta o patronato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CERTIFICADOS DE ESTAR AL CORRIENTE DE SUS OBLIGACIONES ANTE LA ADMINISTRACIÓN TRIBUTARIA Y LA SEGURIDAD SOCIAL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 b="1">
                <a:solidFill>
                  <a:srgbClr val="000000"/>
                </a:solidFill>
                <a:latin typeface="Arial"/>
              </a:rPr>
              <a:t> </a:t>
            </a:r>
            <a:r>
              <a:rPr lang="es-ES" b="1">
                <a:solidFill>
                  <a:srgbClr val="F5A109"/>
                </a:solidFill>
                <a:latin typeface="Arial"/>
              </a:rPr>
              <a:t>Informes de auditoría de cuentas y de fiscalización </a:t>
            </a:r>
            <a:r>
              <a:rPr lang="es-ES">
                <a:solidFill>
                  <a:srgbClr val="000000"/>
                </a:solidFill>
                <a:latin typeface="Arial"/>
              </a:rPr>
              <a:t>por parte de los órganos de control externo que sobre ellos se emitan.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INFORME DE AUDITORÍA EXTERNA</a:t>
            </a:r>
            <a:r>
              <a:rPr lang="es-ES">
                <a:solidFill>
                  <a:srgbClr val="000000"/>
                </a:solidFill>
                <a:latin typeface="Arial"/>
              </a:rPr>
              <a:t>, en caso de existir alguna </a:t>
            </a:r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1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02ADE7CF-C83E-45CE-B9FE-F4344818422A}" type="slidenum">
              <a:rPr lang="es-ES" sz="1200">
                <a:solidFill>
                  <a:srgbClr val="8B8B8B"/>
                </a:solidFill>
                <a:latin typeface="Calibri"/>
              </a:rPr>
              <a:t>15</a:t>
            </a:fld>
            <a:endParaRPr/>
          </a:p>
        </p:txBody>
      </p:sp>
      <p:pic>
        <p:nvPicPr>
          <p:cNvPr id="115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95640" y="5118840"/>
            <a:ext cx="1223640" cy="1223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331640" y="260640"/>
            <a:ext cx="7488360" cy="5149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b="1">
                <a:solidFill>
                  <a:srgbClr val="B3A2C7"/>
                </a:solidFill>
                <a:latin typeface="Arial"/>
              </a:rPr>
              <a:t>4. INFORMACION  SOBRE RETRIBUCIONES </a:t>
            </a:r>
            <a:r>
              <a:rPr lang="es-ES">
                <a:solidFill>
                  <a:srgbClr val="000000"/>
                </a:solidFill>
                <a:latin typeface="Arial"/>
              </a:rPr>
              <a:t>(art. 8.1 f) y g) LT)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 b="1">
                <a:solidFill>
                  <a:srgbClr val="F5A109"/>
                </a:solidFill>
                <a:latin typeface="Arial"/>
              </a:rPr>
              <a:t>Retribuciones</a:t>
            </a:r>
            <a:r>
              <a:rPr lang="es-ES">
                <a:solidFill>
                  <a:srgbClr val="F5A109"/>
                </a:solidFill>
                <a:latin typeface="Arial"/>
              </a:rPr>
              <a:t> </a:t>
            </a:r>
            <a:r>
              <a:rPr lang="es-ES">
                <a:solidFill>
                  <a:srgbClr val="000000"/>
                </a:solidFill>
                <a:latin typeface="Arial"/>
              </a:rPr>
              <a:t>percibidas anualmente por los </a:t>
            </a:r>
            <a:r>
              <a:rPr lang="es-ES" b="1">
                <a:solidFill>
                  <a:srgbClr val="F5A109"/>
                </a:solidFill>
                <a:latin typeface="Arial"/>
              </a:rPr>
              <a:t>altos cargos y máximos responsables </a:t>
            </a:r>
            <a:r>
              <a:rPr lang="es-ES">
                <a:solidFill>
                  <a:srgbClr val="000000"/>
                </a:solidFill>
                <a:latin typeface="Arial"/>
              </a:rPr>
              <a:t>de la organización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RESPONSABLES DE LOS ORGANOS INCLUIDOS EN EL ORGANIGRAMA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RETRIBUCIONES VENCIDAS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RETRIBUCIONES INTEGRAS EN COMPUTO ANUAL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 b="1">
                <a:solidFill>
                  <a:srgbClr val="F5A109"/>
                </a:solidFill>
                <a:latin typeface="Arial"/>
              </a:rPr>
              <a:t>Indemnizaciones</a:t>
            </a:r>
            <a:r>
              <a:rPr lang="es-ES">
                <a:solidFill>
                  <a:srgbClr val="000000"/>
                </a:solidFill>
                <a:latin typeface="Arial"/>
              </a:rPr>
              <a:t> percibidas, en su caso, con ocasión del </a:t>
            </a:r>
            <a:r>
              <a:rPr lang="es-ES" b="1">
                <a:solidFill>
                  <a:srgbClr val="F5A109"/>
                </a:solidFill>
                <a:latin typeface="Arial"/>
              </a:rPr>
              <a:t>abandono del cargo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EN CASO DE QUE LA ORGANIZACIÓN ABONE ALGUNA</a:t>
            </a:r>
            <a:r>
              <a:rPr lang="es-ES">
                <a:solidFill>
                  <a:srgbClr val="000000"/>
                </a:solidFill>
                <a:latin typeface="Arial"/>
              </a:rPr>
              <a:t>.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Resoluciones de autorización o </a:t>
            </a:r>
            <a:r>
              <a:rPr lang="es-ES" b="1">
                <a:solidFill>
                  <a:srgbClr val="F5A109"/>
                </a:solidFill>
                <a:latin typeface="Arial"/>
              </a:rPr>
              <a:t>reconocimiento de compatibilidad </a:t>
            </a:r>
            <a:r>
              <a:rPr lang="es-ES">
                <a:solidFill>
                  <a:srgbClr val="000000"/>
                </a:solidFill>
                <a:latin typeface="Arial"/>
              </a:rPr>
              <a:t>que afecten a los </a:t>
            </a:r>
            <a:r>
              <a:rPr lang="es-ES" b="1">
                <a:solidFill>
                  <a:srgbClr val="F5A109"/>
                </a:solidFill>
                <a:latin typeface="Arial"/>
              </a:rPr>
              <a:t>empleados públicos </a:t>
            </a:r>
            <a:r>
              <a:rPr lang="es-ES">
                <a:solidFill>
                  <a:srgbClr val="000000"/>
                </a:solidFill>
                <a:latin typeface="Arial"/>
              </a:rPr>
              <a:t>al servicio de la organización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EN CASO DE QUE EXISTAN</a:t>
            </a:r>
            <a:endParaRPr/>
          </a:p>
          <a:p>
            <a:pPr>
              <a:lnSpc>
                <a:spcPct val="100000"/>
              </a:lnSpc>
            </a:pPr>
            <a:r>
              <a:rPr lang="es-ES" b="1" i="1">
                <a:solidFill>
                  <a:srgbClr val="F5A109"/>
                </a:solidFill>
                <a:latin typeface="Arial"/>
              </a:rPr>
              <a:t>(La obligación corresponde a la Administración pero es conveniente que la organización replique el dato)</a:t>
            </a:r>
            <a:r>
              <a:rPr lang="es-ES" b="1">
                <a:solidFill>
                  <a:srgbClr val="F5A109"/>
                </a:solidFill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Resoluciones de autorización de </a:t>
            </a:r>
            <a:r>
              <a:rPr lang="es-ES" b="1">
                <a:solidFill>
                  <a:srgbClr val="F5A109"/>
                </a:solidFill>
                <a:latin typeface="Arial"/>
              </a:rPr>
              <a:t>actividad privada al cese de los altos cargos </a:t>
            </a:r>
            <a:r>
              <a:rPr lang="es-ES">
                <a:solidFill>
                  <a:srgbClr val="000000"/>
                </a:solidFill>
                <a:latin typeface="Arial"/>
              </a:rPr>
              <a:t>y asimilados al servicio de la organización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EN CASO DE QUE EXISTAN</a:t>
            </a:r>
            <a:endParaRPr/>
          </a:p>
          <a:p>
            <a:pPr>
              <a:lnSpc>
                <a:spcPct val="100000"/>
              </a:lnSpc>
            </a:pPr>
            <a:r>
              <a:rPr lang="es-ES" b="1" i="1">
                <a:solidFill>
                  <a:srgbClr val="F5A109"/>
                </a:solidFill>
                <a:latin typeface="Arial"/>
              </a:rPr>
              <a:t>(La obligación corresponde a la Administración pero es conveniente que la organización replique el dato)</a:t>
            </a:r>
            <a:r>
              <a:rPr lang="es-ES" b="1">
                <a:solidFill>
                  <a:srgbClr val="F5A109"/>
                </a:solidFill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.</a:t>
            </a:r>
            <a:endParaRPr/>
          </a:p>
        </p:txBody>
      </p:sp>
      <p:sp>
        <p:nvSpPr>
          <p:cNvPr id="117" name="TextShape 2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18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CA0D410-37E3-49C2-9150-B41878148BDD}" type="slidenum">
              <a:rPr lang="es-ES" sz="1200">
                <a:solidFill>
                  <a:srgbClr val="8B8B8B"/>
                </a:solidFill>
                <a:latin typeface="Calibri"/>
              </a:rPr>
              <a:t>16</a:t>
            </a:fld>
            <a:endParaRPr/>
          </a:p>
        </p:txBody>
      </p:sp>
      <p:pic>
        <p:nvPicPr>
          <p:cNvPr id="119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23640" y="4941000"/>
            <a:ext cx="1367640" cy="1367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21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2A3CC40-422B-44B0-B102-BA3672C9265B}" type="slidenum">
              <a:rPr lang="es-ES" sz="1200">
                <a:solidFill>
                  <a:srgbClr val="8B8B8B"/>
                </a:solidFill>
                <a:latin typeface="Calibri"/>
              </a:rPr>
              <a:t>17</a:t>
            </a:fld>
            <a:endParaRPr/>
          </a:p>
        </p:txBody>
      </p:sp>
      <p:sp>
        <p:nvSpPr>
          <p:cNvPr id="122" name="CustomShape 3"/>
          <p:cNvSpPr/>
          <p:nvPr/>
        </p:nvSpPr>
        <p:spPr>
          <a:xfrm>
            <a:off x="395640" y="2570040"/>
            <a:ext cx="8568720" cy="338400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seguridad nacional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defensa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Las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relaciones exteriores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seguridad pública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prevención, investigación y sanción de los ilícitos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 penales, administrativos o disciplinarios.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igualdad de las partes en los procesos judiciales 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y la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tutela judicial efectiva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Las funciones administrativas de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vigilancia, inspección y control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Los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intereses económicos y comerciales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política económica y monetaria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El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secreto profesional 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y la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propiedad intelectual e industrial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confidencialidad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 o el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secreto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 en procesos de toma de decisión. </a:t>
            </a:r>
            <a:endParaRPr/>
          </a:p>
          <a:p>
            <a:pPr algn="just">
              <a:lnSpc>
                <a:spcPct val="100000"/>
              </a:lnSpc>
              <a:buFont typeface="Calibri"/>
              <a:buAutoNum type="alphaLcParenR"/>
            </a:pP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La protección del </a:t>
            </a:r>
            <a:r>
              <a:rPr lang="es-ES" b="1">
                <a:solidFill>
                  <a:srgbClr val="F5A109"/>
                </a:solidFill>
                <a:latin typeface="Arial"/>
                <a:ea typeface="Calibri"/>
              </a:rPr>
              <a:t>medio ambiente</a:t>
            </a:r>
            <a:r>
              <a:rPr lang="es-ES">
                <a:solidFill>
                  <a:srgbClr val="000000"/>
                </a:solidFill>
                <a:latin typeface="Arial"/>
                <a:ea typeface="Calibri"/>
              </a:rPr>
              <a:t>.</a:t>
            </a:r>
            <a:r>
              <a:rPr lang="es-ES" sz="160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/>
          </a:p>
        </p:txBody>
      </p:sp>
      <p:sp>
        <p:nvSpPr>
          <p:cNvPr id="123" name="CustomShape 4"/>
          <p:cNvSpPr/>
          <p:nvPr/>
        </p:nvSpPr>
        <p:spPr>
          <a:xfrm>
            <a:off x="323640" y="260640"/>
            <a:ext cx="882000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¿Se debe publicar toda la información o hay límites?</a:t>
            </a:r>
            <a:endParaRPr/>
          </a:p>
        </p:txBody>
      </p:sp>
      <p:sp>
        <p:nvSpPr>
          <p:cNvPr id="124" name="CustomShape 5"/>
          <p:cNvSpPr/>
          <p:nvPr/>
        </p:nvSpPr>
        <p:spPr>
          <a:xfrm>
            <a:off x="683640" y="1196640"/>
            <a:ext cx="7848360" cy="39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000" b="1">
                <a:solidFill>
                  <a:srgbClr val="F5A109"/>
                </a:solidFill>
                <a:latin typeface="Arial"/>
              </a:rPr>
              <a:t>LÍMITES SUSTANTIVOS</a:t>
            </a:r>
            <a:endParaRPr/>
          </a:p>
        </p:txBody>
      </p:sp>
      <p:sp>
        <p:nvSpPr>
          <p:cNvPr id="125" name="CustomShape 6"/>
          <p:cNvSpPr/>
          <p:nvPr/>
        </p:nvSpPr>
        <p:spPr>
          <a:xfrm>
            <a:off x="251640" y="1556640"/>
            <a:ext cx="8640720" cy="364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Serán de aplicación, en su caso, los límites al derecho de acceso a la información pública previstos en el artículo 14 (art. 5.2 LT)</a:t>
            </a:r>
            <a:endParaRPr/>
          </a:p>
        </p:txBody>
      </p:sp>
    </p:spTree>
  </p:cSld>
  <p:clrMapOvr>
    <a:masterClrMapping/>
  </p:clrMapOvr>
  <p:transition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27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644E85A-9EE4-46DD-87A7-B8800BB02D44}" type="slidenum">
              <a:rPr lang="es-ES" sz="1200">
                <a:solidFill>
                  <a:srgbClr val="8B8B8B"/>
                </a:solidFill>
                <a:latin typeface="Calibri"/>
              </a:rPr>
              <a:t>18</a:t>
            </a:fld>
            <a:endParaRPr/>
          </a:p>
        </p:txBody>
      </p:sp>
      <p:sp>
        <p:nvSpPr>
          <p:cNvPr id="128" name="CustomShape 3"/>
          <p:cNvSpPr/>
          <p:nvPr/>
        </p:nvSpPr>
        <p:spPr>
          <a:xfrm>
            <a:off x="467640" y="908640"/>
            <a:ext cx="3816000" cy="2559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Serán de aplicación, en su caso, especialmente, los límites derivados de la </a:t>
            </a:r>
            <a:r>
              <a:rPr lang="es-ES" b="1">
                <a:solidFill>
                  <a:srgbClr val="F5A109"/>
                </a:solidFill>
                <a:latin typeface="Arial"/>
              </a:rPr>
              <a:t>protección de datos de carácter personal</a:t>
            </a:r>
            <a:r>
              <a:rPr lang="es-ES">
                <a:solidFill>
                  <a:srgbClr val="000000"/>
                </a:solidFill>
                <a:latin typeface="Arial"/>
              </a:rPr>
              <a:t>, regulado en el artículo 15 (art. 5.3 LT) 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A este respecto, cuando la información contuviera datos especialmente protegidos, la publicidad sólo se llevará a cabo </a:t>
            </a:r>
            <a:r>
              <a:rPr lang="es-ES" b="1">
                <a:solidFill>
                  <a:srgbClr val="F5A109"/>
                </a:solidFill>
                <a:latin typeface="Arial"/>
              </a:rPr>
              <a:t>PREVIA DISOCIACIÓN </a:t>
            </a:r>
            <a:r>
              <a:rPr lang="es-ES">
                <a:solidFill>
                  <a:srgbClr val="000000"/>
                </a:solidFill>
                <a:latin typeface="Arial"/>
              </a:rPr>
              <a:t>de los mismos</a:t>
            </a:r>
            <a:endParaRPr/>
          </a:p>
          <a:p>
            <a:pPr algn="ctr"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(art. 5.3 LT)</a:t>
            </a:r>
            <a:endParaRPr/>
          </a:p>
        </p:txBody>
      </p:sp>
      <p:pic>
        <p:nvPicPr>
          <p:cNvPr id="129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4068000" y="2997000"/>
            <a:ext cx="4495320" cy="3504960"/>
          </a:xfrm>
          <a:prstGeom prst="rect">
            <a:avLst/>
          </a:prstGeom>
          <a:ln>
            <a:noFill/>
          </a:ln>
        </p:spPr>
      </p:pic>
      <p:sp>
        <p:nvSpPr>
          <p:cNvPr id="130" name="CustomShape 4"/>
          <p:cNvSpPr/>
          <p:nvPr/>
        </p:nvSpPr>
        <p:spPr>
          <a:xfrm>
            <a:off x="2685600" y="332640"/>
            <a:ext cx="3530880" cy="36468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b="1">
                <a:solidFill>
                  <a:srgbClr val="F5A109"/>
                </a:solidFill>
                <a:latin typeface="Arial"/>
              </a:rPr>
              <a:t>PROTECCIÓN DE DATOS DE CARÁCTER PERSONAL</a:t>
            </a:r>
            <a:endParaRPr/>
          </a:p>
        </p:txBody>
      </p:sp>
    </p:spTree>
  </p:cSld>
  <p:clrMapOvr>
    <a:masterClrMapping/>
  </p:clrMapOvr>
  <p:transition>
    <p:wipe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683640" y="332640"/>
            <a:ext cx="784836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¿Dónde hay que publicar los datos o informaciones?</a:t>
            </a:r>
            <a:endParaRPr/>
          </a:p>
        </p:txBody>
      </p:sp>
      <p:sp>
        <p:nvSpPr>
          <p:cNvPr id="132" name="CustomShape 2"/>
          <p:cNvSpPr/>
          <p:nvPr/>
        </p:nvSpPr>
        <p:spPr>
          <a:xfrm>
            <a:off x="539640" y="1412640"/>
            <a:ext cx="7416360" cy="639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En la página web de la organización  (art. 5.4 LT)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LAS ORGANIZACIONES NO TIENEN OBLIGACIÓN DE DISPONER DE SEDE ELECTRÓNICA</a:t>
            </a:r>
            <a:endParaRPr/>
          </a:p>
        </p:txBody>
      </p:sp>
      <p:sp>
        <p:nvSpPr>
          <p:cNvPr id="133" name="CustomShape 3"/>
          <p:cNvSpPr/>
          <p:nvPr/>
        </p:nvSpPr>
        <p:spPr>
          <a:xfrm>
            <a:off x="611640" y="2349000"/>
            <a:ext cx="7344360" cy="1461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En la sede o portal  de la Administración Pública de la que provenga la mayor parte de las ayudas o subvenciones públicas percibidas. (art.5.4 LT) 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CUANDO SE TRATE DE ENTIDADES SIN ÁNIMO DE LUCRO QUE PERSIGAN EXCLUSIVAMENTE FINES DE INTERÉS SOCIAL O CULTURAL Y CUYO PRESUPUESTO SEA INFERIOR A 50.000 EUROS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PREFERIBLEMENTE EN LA PÁGINA WEB (la sede requiere identificación electrónica del consultante)</a:t>
            </a:r>
            <a:endParaRPr/>
          </a:p>
        </p:txBody>
      </p:sp>
      <p:sp>
        <p:nvSpPr>
          <p:cNvPr id="134" name="TextShape 4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35" name="TextShape 5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39DC4007-56C6-430C-8999-AAB45160B88E}" type="slidenum">
              <a:rPr lang="es-ES" sz="1200">
                <a:solidFill>
                  <a:srgbClr val="8B8B8B"/>
                </a:solidFill>
                <a:latin typeface="Calibri"/>
              </a:rPr>
              <a:t>19</a:t>
            </a:fld>
            <a:endParaRPr/>
          </a:p>
        </p:txBody>
      </p:sp>
      <p:pic>
        <p:nvPicPr>
          <p:cNvPr id="136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6660360" y="4725000"/>
            <a:ext cx="1865520" cy="1865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827640" y="980640"/>
            <a:ext cx="7776360" cy="1187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3600" b="1">
                <a:solidFill>
                  <a:srgbClr val="F5A109"/>
                </a:solidFill>
                <a:latin typeface="Arial"/>
              </a:rPr>
              <a:t>LEY 19/2013, de 9 de diciembre, de Transparencia, Acceso a la Información Pública y Buen Gobierno</a:t>
            </a:r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49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1626982-CDF6-46D4-BBA9-78D4AF5F6CEA}" type="slidenum">
              <a:rPr lang="es-ES" sz="1200">
                <a:solidFill>
                  <a:srgbClr val="8B8B8B"/>
                </a:solidFill>
                <a:latin typeface="Calibri"/>
              </a:rPr>
              <a:t>2</a:t>
            </a:fld>
            <a:endParaRPr/>
          </a:p>
        </p:txBody>
      </p:sp>
      <p:sp>
        <p:nvSpPr>
          <p:cNvPr id="50" name="CustomShape 4"/>
          <p:cNvSpPr/>
          <p:nvPr/>
        </p:nvSpPr>
        <p:spPr>
          <a:xfrm>
            <a:off x="539640" y="3717000"/>
            <a:ext cx="8280720" cy="760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3600" b="1">
                <a:solidFill>
                  <a:srgbClr val="B3A2C7"/>
                </a:solidFill>
                <a:latin typeface="Arial"/>
              </a:rPr>
              <a:t>¿</a:t>
            </a:r>
            <a:r>
              <a:rPr lang="es-ES" sz="4400" b="1">
                <a:solidFill>
                  <a:srgbClr val="B3A2C7"/>
                </a:solidFill>
                <a:latin typeface="Arial"/>
              </a:rPr>
              <a:t>Qué obligaciones establece para las ONGS?</a:t>
            </a:r>
            <a:endParaRPr/>
          </a:p>
        </p:txBody>
      </p:sp>
    </p:spTree>
  </p:cSld>
  <p:clrMapOvr>
    <a:masterClrMapping/>
  </p:clrMapOvr>
  <p:transition>
    <p:wipe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683640" y="476640"/>
            <a:ext cx="784836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¿Cuándo hay que realizar la publicación?</a:t>
            </a:r>
            <a:endParaRPr/>
          </a:p>
        </p:txBody>
      </p:sp>
      <p:sp>
        <p:nvSpPr>
          <p:cNvPr id="138" name="CustomShape 2"/>
          <p:cNvSpPr/>
          <p:nvPr/>
        </p:nvSpPr>
        <p:spPr>
          <a:xfrm>
            <a:off x="755640" y="1628640"/>
            <a:ext cx="7956000" cy="2010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De </a:t>
            </a:r>
            <a:r>
              <a:rPr lang="es-ES" b="1">
                <a:solidFill>
                  <a:srgbClr val="F5A109"/>
                </a:solidFill>
                <a:latin typeface="Arial"/>
              </a:rPr>
              <a:t>FORMA PERIÓDICA </a:t>
            </a:r>
            <a:r>
              <a:rPr lang="es-ES">
                <a:solidFill>
                  <a:srgbClr val="000000"/>
                </a:solidFill>
                <a:latin typeface="Arial"/>
              </a:rPr>
              <a:t>(art. 5.1 LT)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Cuando </a:t>
            </a:r>
            <a:r>
              <a:rPr lang="es-ES" b="1">
                <a:solidFill>
                  <a:srgbClr val="F5A109"/>
                </a:solidFill>
                <a:latin typeface="Arial"/>
              </a:rPr>
              <a:t>SE PRODUCE EL ACTO </a:t>
            </a:r>
            <a:r>
              <a:rPr lang="es-ES">
                <a:solidFill>
                  <a:srgbClr val="000000"/>
                </a:solidFill>
                <a:latin typeface="Arial"/>
              </a:rPr>
              <a:t>a que se refiere la información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En</a:t>
            </a:r>
            <a:r>
              <a:rPr lang="es-ES" b="1">
                <a:solidFill>
                  <a:srgbClr val="F5A109"/>
                </a:solidFill>
                <a:latin typeface="Arial"/>
              </a:rPr>
              <a:t> PERIODOS FIJOS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Wingdings" charset="2"/>
              <a:buChar char=""/>
            </a:pPr>
            <a:r>
              <a:rPr lang="es-ES" b="1">
                <a:solidFill>
                  <a:srgbClr val="F5A109"/>
                </a:solidFill>
                <a:latin typeface="Arial"/>
              </a:rPr>
              <a:t>PUBLICACIÓN AUTOMÁTICA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39" name="TextShape 3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40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2CBF32-E0DB-48AB-A72C-4CD0E93DC867}" type="slidenum">
              <a:rPr lang="es-ES" sz="1200">
                <a:solidFill>
                  <a:srgbClr val="8B8B8B"/>
                </a:solidFill>
                <a:latin typeface="Calibri"/>
              </a:rPr>
              <a:t>20</a:t>
            </a:fld>
            <a:endParaRPr/>
          </a:p>
        </p:txBody>
      </p:sp>
      <p:pic>
        <p:nvPicPr>
          <p:cNvPr id="141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6732360" y="4509000"/>
            <a:ext cx="2009520" cy="2009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683640" y="764640"/>
            <a:ext cx="784836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400" b="1">
                <a:solidFill>
                  <a:srgbClr val="F5A109"/>
                </a:solidFill>
                <a:latin typeface="Arial"/>
              </a:rPr>
              <a:t>REQUISITOS ESTABLECIDOS EN LA LEY</a:t>
            </a:r>
            <a:endParaRPr/>
          </a:p>
        </p:txBody>
      </p:sp>
      <p:sp>
        <p:nvSpPr>
          <p:cNvPr id="143" name="CustomShape 2"/>
          <p:cNvSpPr/>
          <p:nvPr/>
        </p:nvSpPr>
        <p:spPr>
          <a:xfrm>
            <a:off x="395640" y="1268640"/>
            <a:ext cx="8352720" cy="1187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La información debe estar </a:t>
            </a:r>
            <a:r>
              <a:rPr lang="es-ES" b="1">
                <a:solidFill>
                  <a:srgbClr val="F5A109"/>
                </a:solidFill>
                <a:latin typeface="Arial"/>
              </a:rPr>
              <a:t>ACTUALIZADA</a:t>
            </a:r>
            <a:r>
              <a:rPr lang="es-ES">
                <a:solidFill>
                  <a:srgbClr val="000000"/>
                </a:solidFill>
                <a:latin typeface="Arial"/>
              </a:rPr>
              <a:t> (art. 5.1 LT)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ACTUALIZACIÓN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DATACIÓN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PERIODICIDAD</a:t>
            </a:r>
            <a:endParaRPr/>
          </a:p>
        </p:txBody>
      </p:sp>
      <p:sp>
        <p:nvSpPr>
          <p:cNvPr id="144" name="TextShape 3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45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C292BAA-6D0A-455C-98F2-BA85CA7365F4}" type="slidenum">
              <a:rPr lang="es-ES" sz="1200">
                <a:solidFill>
                  <a:srgbClr val="8B8B8B"/>
                </a:solidFill>
                <a:latin typeface="Calibri"/>
              </a:rPr>
              <a:t>21</a:t>
            </a:fld>
            <a:endParaRPr/>
          </a:p>
        </p:txBody>
      </p:sp>
      <p:sp>
        <p:nvSpPr>
          <p:cNvPr id="146" name="CustomShape 5"/>
          <p:cNvSpPr/>
          <p:nvPr/>
        </p:nvSpPr>
        <p:spPr>
          <a:xfrm>
            <a:off x="395640" y="2493000"/>
            <a:ext cx="8568720" cy="3107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La información debe ser: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000000"/>
                </a:solidFill>
                <a:latin typeface="Arial"/>
              </a:rPr>
              <a:t>CLARA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DEBE AJUSTARSE A LO EXIGIDO POR LA LEY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F5A109"/>
                </a:solidFill>
                <a:latin typeface="Arial"/>
              </a:rPr>
              <a:t>En caso de OBLIGACIONES COMPLEJAS, debe comprender TODOS LOS ÍTEMS EXIGIDOS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000000"/>
                </a:solidFill>
                <a:latin typeface="Arial"/>
              </a:rPr>
              <a:t>ESTRUCTURADA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DEBE OFRECERSE AGRUPADA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Preferentemente en un EPÍGRAFE / ESPACIO DE TRANSPA-RENCIA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000000"/>
                </a:solidFill>
                <a:latin typeface="Arial"/>
              </a:rPr>
              <a:t>ENTENDIBLE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LENGUAJE CERCANO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INFORMACIONES COMPLEMENTARIAS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47" name="CustomShape 6"/>
          <p:cNvSpPr/>
          <p:nvPr/>
        </p:nvSpPr>
        <p:spPr>
          <a:xfrm>
            <a:off x="827640" y="188640"/>
            <a:ext cx="784836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¿Cómo hay que realizar la publicación?</a:t>
            </a:r>
            <a:endParaRPr/>
          </a:p>
        </p:txBody>
      </p:sp>
      <p:pic>
        <p:nvPicPr>
          <p:cNvPr id="148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6732360" y="4653000"/>
            <a:ext cx="2009520" cy="2009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50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4E8D3B4-4C03-4AC0-A2AA-E6DDDFB1C2B8}" type="slidenum">
              <a:rPr lang="es-ES" sz="1200">
                <a:solidFill>
                  <a:srgbClr val="8B8B8B"/>
                </a:solidFill>
                <a:latin typeface="Calibri"/>
              </a:rPr>
              <a:t>22</a:t>
            </a:fld>
            <a:endParaRPr/>
          </a:p>
        </p:txBody>
      </p:sp>
      <p:sp>
        <p:nvSpPr>
          <p:cNvPr id="151" name="CustomShape 3"/>
          <p:cNvSpPr/>
          <p:nvPr/>
        </p:nvSpPr>
        <p:spPr>
          <a:xfrm>
            <a:off x="467640" y="1917000"/>
            <a:ext cx="8424720" cy="4205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El </a:t>
            </a:r>
            <a:r>
              <a:rPr lang="es-ES" b="1">
                <a:solidFill>
                  <a:srgbClr val="F5A109"/>
                </a:solidFill>
                <a:latin typeface="Arial"/>
              </a:rPr>
              <a:t>SOPORTE WEB </a:t>
            </a:r>
            <a:r>
              <a:rPr lang="es-ES">
                <a:solidFill>
                  <a:srgbClr val="000000"/>
                </a:solidFill>
                <a:latin typeface="Arial"/>
              </a:rPr>
              <a:t>debe incorporar los mecanismos adecuados para facilitar: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 la </a:t>
            </a:r>
            <a:r>
              <a:rPr lang="es-ES" b="1">
                <a:solidFill>
                  <a:srgbClr val="000000"/>
                </a:solidFill>
                <a:latin typeface="Arial"/>
              </a:rPr>
              <a:t>ACCESIBILIDAD</a:t>
            </a:r>
            <a:endParaRPr/>
          </a:p>
          <a:p>
            <a:pPr lvl="2">
              <a:lnSpc>
                <a:spcPct val="100000"/>
              </a:lnSpc>
              <a:buFont typeface="StarSymbol"/>
              <a:buChar char="―"/>
            </a:pPr>
            <a:r>
              <a:rPr lang="es-ES" b="1" i="1">
                <a:solidFill>
                  <a:srgbClr val="F5A109"/>
                </a:solidFill>
                <a:latin typeface="Arial"/>
              </a:rPr>
              <a:t>ACCESIBILIDAD UNIVERSAL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Lenguas co-oficiales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Personas con discapacidad</a:t>
            </a:r>
            <a:endParaRPr/>
          </a:p>
          <a:p>
            <a:pPr lvl="2">
              <a:lnSpc>
                <a:spcPct val="100000"/>
              </a:lnSpc>
              <a:buFont typeface="StarSymbol"/>
              <a:buChar char="―"/>
            </a:pPr>
            <a:r>
              <a:rPr lang="es-ES" b="1" i="1">
                <a:solidFill>
                  <a:srgbClr val="F5A109"/>
                </a:solidFill>
                <a:latin typeface="Arial"/>
              </a:rPr>
              <a:t>ACCESIBILIDAD ESPECÍFICA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Longitud RUTAS DE ACCESO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la </a:t>
            </a:r>
            <a:r>
              <a:rPr lang="es-ES" b="1">
                <a:solidFill>
                  <a:srgbClr val="000000"/>
                </a:solidFill>
                <a:latin typeface="Arial"/>
              </a:rPr>
              <a:t>INTEROPERABILIDAD</a:t>
            </a:r>
            <a:endParaRPr/>
          </a:p>
          <a:p>
            <a:pPr lvl="2">
              <a:lnSpc>
                <a:spcPct val="100000"/>
              </a:lnSpc>
              <a:buFont typeface="StarSymbo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Fuentes abiertas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la </a:t>
            </a:r>
            <a:r>
              <a:rPr lang="es-ES" b="1">
                <a:solidFill>
                  <a:srgbClr val="000000"/>
                </a:solidFill>
                <a:latin typeface="Arial"/>
              </a:rPr>
              <a:t>CALIDAD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Estándares web (colores, tipografía, diseño …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la </a:t>
            </a:r>
            <a:r>
              <a:rPr lang="es-ES" b="1">
                <a:solidFill>
                  <a:srgbClr val="000000"/>
                </a:solidFill>
                <a:latin typeface="Arial"/>
              </a:rPr>
              <a:t>REUTILIZACIÓN</a:t>
            </a:r>
            <a:r>
              <a:rPr lang="es-ES">
                <a:solidFill>
                  <a:srgbClr val="000000"/>
                </a:solidFill>
                <a:latin typeface="Arial"/>
              </a:rPr>
              <a:t> de la información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Portal open-data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su </a:t>
            </a:r>
            <a:r>
              <a:rPr lang="es-ES" b="1">
                <a:solidFill>
                  <a:srgbClr val="000000"/>
                </a:solidFill>
                <a:latin typeface="Arial"/>
              </a:rPr>
              <a:t>IDENTIFICACIÓN Y LOCALIZACIÓN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Fuentes, bibliografía, URLs</a:t>
            </a:r>
            <a:r>
              <a:rPr lang="es-ES">
                <a:solidFill>
                  <a:srgbClr val="000000"/>
                </a:solidFill>
                <a:latin typeface="Calibri"/>
              </a:rPr>
              <a:t>.</a:t>
            </a:r>
            <a:endParaRPr/>
          </a:p>
        </p:txBody>
      </p:sp>
      <p:sp>
        <p:nvSpPr>
          <p:cNvPr id="152" name="CustomShape 4"/>
          <p:cNvSpPr/>
          <p:nvPr/>
        </p:nvSpPr>
        <p:spPr>
          <a:xfrm>
            <a:off x="467640" y="188640"/>
            <a:ext cx="8280720" cy="913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La información debe publicarse </a:t>
            </a:r>
            <a:r>
              <a:rPr lang="es-ES" b="1">
                <a:solidFill>
                  <a:srgbClr val="F5A109"/>
                </a:solidFill>
                <a:latin typeface="Arial"/>
              </a:rPr>
              <a:t>PREFERIBLEMENTE EN FORMATOS REUTILIZABLES</a:t>
            </a:r>
            <a:endParaRPr/>
          </a:p>
          <a:p>
            <a:pPr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OBSERVATORIO NACIONAL DE LAS TELECOMUNICACIONES Y LA SOCIEDAD DE LA INFORMACIÓN (ONTSI)</a:t>
            </a:r>
            <a:endParaRPr/>
          </a:p>
          <a:p>
            <a:pPr>
              <a:lnSpc>
                <a:spcPct val="100000"/>
              </a:lnSpc>
              <a:buFont typeface="Arial"/>
              <a:buChar char="―"/>
            </a:pPr>
            <a:r>
              <a:rPr lang="es-ES" b="1">
                <a:solidFill>
                  <a:srgbClr val="F5A109"/>
                </a:solidFill>
                <a:latin typeface="Arial"/>
              </a:rPr>
              <a:t>Un paso más: adecuar el FORMATO A LAS POSIBILIDADES REALES DE REUTILIZACIÓN</a:t>
            </a:r>
            <a:endParaRPr/>
          </a:p>
        </p:txBody>
      </p:sp>
      <p:pic>
        <p:nvPicPr>
          <p:cNvPr id="15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6732360" y="4509000"/>
            <a:ext cx="2009520" cy="2009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467640" y="260640"/>
            <a:ext cx="8496720" cy="4561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400" b="1">
                <a:solidFill>
                  <a:srgbClr val="B3A2C7"/>
                </a:solidFill>
                <a:latin typeface="Arial"/>
              </a:rPr>
              <a:t>¿Qué debe hacer una ONG que parte de cero para cumplir con sus obligaciones?</a:t>
            </a:r>
            <a:endParaRPr/>
          </a:p>
        </p:txBody>
      </p:sp>
      <p:sp>
        <p:nvSpPr>
          <p:cNvPr id="155" name="TextShape 2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56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01A71F0-2052-4058-A706-9B6E0BACAF92}" type="slidenum">
              <a:rPr lang="es-ES" sz="1200">
                <a:solidFill>
                  <a:srgbClr val="8B8B8B"/>
                </a:solidFill>
                <a:latin typeface="Calibri"/>
              </a:rPr>
              <a:t>23</a:t>
            </a:fld>
            <a:endParaRPr/>
          </a:p>
        </p:txBody>
      </p:sp>
      <p:sp>
        <p:nvSpPr>
          <p:cNvPr id="157" name="CustomShape 4"/>
          <p:cNvSpPr/>
          <p:nvPr/>
        </p:nvSpPr>
        <p:spPr>
          <a:xfrm>
            <a:off x="395640" y="1196640"/>
            <a:ext cx="7992360" cy="1035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Contar con una </a:t>
            </a:r>
            <a:r>
              <a:rPr lang="es-ES" b="1">
                <a:solidFill>
                  <a:srgbClr val="F5A109"/>
                </a:solidFill>
                <a:latin typeface="Arial"/>
              </a:rPr>
              <a:t>PÁGINA O PORTAL WEB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Rediseño de la página disponible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Requisitos del soporte </a:t>
            </a:r>
            <a:r>
              <a:rPr lang="es-ES" i="1">
                <a:solidFill>
                  <a:srgbClr val="000000"/>
                </a:solidFill>
                <a:latin typeface="Arial"/>
              </a:rPr>
              <a:t>web</a:t>
            </a:r>
            <a:endParaRPr/>
          </a:p>
        </p:txBody>
      </p:sp>
      <p:sp>
        <p:nvSpPr>
          <p:cNvPr id="158" name="CustomShape 5"/>
          <p:cNvSpPr/>
          <p:nvPr/>
        </p:nvSpPr>
        <p:spPr>
          <a:xfrm>
            <a:off x="467640" y="2205000"/>
            <a:ext cx="8208720" cy="1035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Realizar </a:t>
            </a:r>
            <a:r>
              <a:rPr lang="es-ES">
                <a:solidFill>
                  <a:srgbClr val="F5A109"/>
                </a:solidFill>
                <a:latin typeface="Arial"/>
              </a:rPr>
              <a:t>una </a:t>
            </a:r>
            <a:r>
              <a:rPr lang="es-ES" b="1">
                <a:solidFill>
                  <a:srgbClr val="F5A109"/>
                </a:solidFill>
                <a:latin typeface="Arial"/>
              </a:rPr>
              <a:t>CARGA INICIAL </a:t>
            </a:r>
            <a:r>
              <a:rPr lang="es-ES">
                <a:solidFill>
                  <a:srgbClr val="000000"/>
                </a:solidFill>
                <a:latin typeface="Arial"/>
              </a:rPr>
              <a:t>de los datos e informaciones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StarSymbo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Adaptar la información existente a los requerimientos de la Ley</a:t>
            </a:r>
            <a:r>
              <a:rPr lang="es-ES">
                <a:solidFill>
                  <a:srgbClr val="000000"/>
                </a:solidFill>
                <a:latin typeface="Calibri"/>
              </a:rPr>
              <a:t> (</a:t>
            </a:r>
            <a:r>
              <a:rPr lang="es-ES">
                <a:solidFill>
                  <a:srgbClr val="000000"/>
                </a:solidFill>
                <a:latin typeface="Arial"/>
              </a:rPr>
              <a:t>claridad, estructuración, actualización, formato)</a:t>
            </a:r>
            <a:endParaRPr/>
          </a:p>
          <a:p>
            <a:pPr lvl="1">
              <a:lnSpc>
                <a:spcPct val="100000"/>
              </a:lnSpc>
              <a:buFont typeface="StarSymbo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Recopilar la información que debe publicarse. Acceso a bases de datos o recursos centralizados</a:t>
            </a:r>
            <a:endParaRPr/>
          </a:p>
        </p:txBody>
      </p:sp>
      <p:pic>
        <p:nvPicPr>
          <p:cNvPr id="159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5364000" y="4952520"/>
            <a:ext cx="3040560" cy="1615320"/>
          </a:xfrm>
          <a:prstGeom prst="rect">
            <a:avLst/>
          </a:prstGeom>
          <a:ln>
            <a:noFill/>
          </a:ln>
        </p:spPr>
      </p:pic>
      <p:sp>
        <p:nvSpPr>
          <p:cNvPr id="160" name="CustomShape 6"/>
          <p:cNvSpPr/>
          <p:nvPr/>
        </p:nvSpPr>
        <p:spPr>
          <a:xfrm>
            <a:off x="467640" y="3789000"/>
            <a:ext cx="8136720" cy="1035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3. Asegurar la publicación periódica de la </a:t>
            </a:r>
            <a:r>
              <a:rPr lang="es-ES" b="1">
                <a:solidFill>
                  <a:srgbClr val="F5A109"/>
                </a:solidFill>
                <a:latin typeface="Arial"/>
              </a:rPr>
              <a:t>NUEVA INFORMACIÓN </a:t>
            </a:r>
            <a:r>
              <a:rPr lang="es-ES">
                <a:solidFill>
                  <a:srgbClr val="000000"/>
                </a:solidFill>
                <a:latin typeface="Arial"/>
              </a:rPr>
              <a:t>y la </a:t>
            </a:r>
            <a:r>
              <a:rPr lang="es-ES" b="1">
                <a:solidFill>
                  <a:srgbClr val="F5A109"/>
                </a:solidFill>
                <a:latin typeface="Arial"/>
              </a:rPr>
              <a:t>ACTUALIZACIÓN</a:t>
            </a:r>
            <a:r>
              <a:rPr lang="es-ES">
                <a:solidFill>
                  <a:srgbClr val="000000"/>
                </a:solidFill>
                <a:latin typeface="Arial"/>
              </a:rPr>
              <a:t> de la publicada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Establecer canales internos de gestión de la información y marcado de datos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Establecer un sistema de gestión documental con un repositorio de transparencia</a:t>
            </a:r>
            <a:endParaRPr/>
          </a:p>
        </p:txBody>
      </p:sp>
    </p:spTree>
  </p:cSld>
  <p:clrMapOvr>
    <a:masterClrMapping/>
  </p:clrMapOvr>
  <p:transition>
    <p:wipe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1 Imagen"/>
          <p:cNvPicPr/>
          <p:nvPr/>
        </p:nvPicPr>
        <p:blipFill>
          <a:blip r:embed="rId2"/>
          <a:srcRect l="26321" t="5388" r="24415" b="39320"/>
          <a:stretch>
            <a:fillRect/>
          </a:stretch>
        </p:blipFill>
        <p:spPr>
          <a:xfrm>
            <a:off x="5364000" y="3933000"/>
            <a:ext cx="2952000" cy="2088000"/>
          </a:xfrm>
          <a:prstGeom prst="rect">
            <a:avLst/>
          </a:prstGeom>
          <a:ln w="9360">
            <a:noFill/>
          </a:ln>
        </p:spPr>
      </p:pic>
      <p:sp>
        <p:nvSpPr>
          <p:cNvPr id="162" name="TextShape 1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163" name="TextShape 2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B3DE230-0189-4D07-A66E-E00BD770DFD3}" type="slidenum">
              <a:rPr lang="es-ES" sz="1200">
                <a:solidFill>
                  <a:srgbClr val="8B8B8B"/>
                </a:solidFill>
                <a:latin typeface="Calibri"/>
              </a:rPr>
              <a:t>24</a:t>
            </a:fld>
            <a:endParaRPr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971640" y="1700640"/>
            <a:ext cx="7488360" cy="2010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"/>
            </a:pPr>
            <a:r>
              <a:rPr lang="es-ES" b="1">
                <a:solidFill>
                  <a:srgbClr val="F5A109"/>
                </a:solidFill>
                <a:latin typeface="Arial"/>
              </a:rPr>
              <a:t>ÚNICAMENTE</a:t>
            </a:r>
            <a:r>
              <a:rPr lang="es-ES">
                <a:solidFill>
                  <a:srgbClr val="F5A109"/>
                </a:solidFill>
                <a:latin typeface="Arial"/>
              </a:rPr>
              <a:t> Las que </a:t>
            </a:r>
            <a:r>
              <a:rPr lang="es-ES" b="1">
                <a:solidFill>
                  <a:srgbClr val="F5A109"/>
                </a:solidFill>
                <a:latin typeface="Arial"/>
              </a:rPr>
              <a:t>PERCIBAN DURANTE EL PERÍODO DE UN AÑO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Ayudas o subvenciones públicas en una </a:t>
            </a:r>
            <a:r>
              <a:rPr lang="es-ES" b="1">
                <a:solidFill>
                  <a:srgbClr val="F5A109"/>
                </a:solidFill>
                <a:latin typeface="Arial"/>
              </a:rPr>
              <a:t>CUANTÍA SUPERIOR A 100.000 EUROS o </a:t>
            </a:r>
            <a:endParaRPr/>
          </a:p>
          <a:p>
            <a:pPr>
              <a:lnSpc>
                <a:spcPct val="100000"/>
              </a:lnSpc>
              <a:buFont typeface="Arial"/>
              <a:buChar char="―"/>
            </a:pPr>
            <a:r>
              <a:rPr lang="es-ES">
                <a:solidFill>
                  <a:srgbClr val="000000"/>
                </a:solidFill>
                <a:latin typeface="Arial"/>
              </a:rPr>
              <a:t>Cuando</a:t>
            </a:r>
            <a:r>
              <a:rPr lang="es-ES" b="1">
                <a:solidFill>
                  <a:srgbClr val="F5A109"/>
                </a:solidFill>
                <a:latin typeface="Arial"/>
              </a:rPr>
              <a:t> AL MENOS EL 40 % DEL TOTAL DE SUS INGRESOS </a:t>
            </a:r>
            <a:r>
              <a:rPr lang="es-ES">
                <a:solidFill>
                  <a:srgbClr val="000000"/>
                </a:solidFill>
                <a:latin typeface="Arial"/>
              </a:rPr>
              <a:t>anuales tengan carácter de </a:t>
            </a:r>
            <a:r>
              <a:rPr lang="es-ES" b="1">
                <a:solidFill>
                  <a:srgbClr val="F5A109"/>
                </a:solidFill>
                <a:latin typeface="Arial"/>
              </a:rPr>
              <a:t>AYUDA O SUBVENCIÓN PÚBLICA, </a:t>
            </a:r>
            <a:r>
              <a:rPr lang="es-ES">
                <a:solidFill>
                  <a:srgbClr val="000000"/>
                </a:solidFill>
                <a:latin typeface="Arial"/>
              </a:rPr>
              <a:t>siempre que alcancen como </a:t>
            </a:r>
            <a:r>
              <a:rPr lang="es-ES" b="1">
                <a:solidFill>
                  <a:srgbClr val="F5A109"/>
                </a:solidFill>
                <a:latin typeface="Arial"/>
              </a:rPr>
              <a:t>MÍNIMO LA CANTIDAD DE 5.000 EUROS.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(art. 3.2 LT)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53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EFED559-2E11-4479-88D7-B4592FB3C7C5}" type="slidenum">
              <a:rPr lang="es-ES" sz="1200">
                <a:solidFill>
                  <a:srgbClr val="8B8B8B"/>
                </a:solidFill>
                <a:latin typeface="Calibri"/>
              </a:rPr>
              <a:t>3</a:t>
            </a:fld>
            <a:endParaRPr/>
          </a:p>
        </p:txBody>
      </p:sp>
      <p:sp>
        <p:nvSpPr>
          <p:cNvPr id="54" name="CustomShape 4"/>
          <p:cNvSpPr/>
          <p:nvPr/>
        </p:nvSpPr>
        <p:spPr>
          <a:xfrm>
            <a:off x="323640" y="548640"/>
            <a:ext cx="849672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¿Qué organizaciones están obligadas de acuerdo con la Ley?</a:t>
            </a:r>
            <a:endParaRPr/>
          </a:p>
        </p:txBody>
      </p:sp>
      <p:pic>
        <p:nvPicPr>
          <p:cNvPr id="55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852000" y="4149000"/>
            <a:ext cx="4552560" cy="24188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719640" y="1268640"/>
            <a:ext cx="7704360" cy="364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Las disposiciones del </a:t>
            </a:r>
            <a:r>
              <a:rPr lang="es-ES" b="1">
                <a:solidFill>
                  <a:srgbClr val="F5A109"/>
                </a:solidFill>
                <a:latin typeface="Arial"/>
              </a:rPr>
              <a:t>CAPÍTULO II DE ESTE TÍTULO</a:t>
            </a:r>
            <a:r>
              <a:rPr lang="es-ES">
                <a:solidFill>
                  <a:srgbClr val="000000"/>
                </a:solidFill>
                <a:latin typeface="Arial"/>
              </a:rPr>
              <a:t> serán también aplicables a …. (art.3.2 LT)</a:t>
            </a:r>
            <a:endParaRPr/>
          </a:p>
        </p:txBody>
      </p:sp>
      <p:sp>
        <p:nvSpPr>
          <p:cNvPr id="57" name="CustomShape 2"/>
          <p:cNvSpPr/>
          <p:nvPr/>
        </p:nvSpPr>
        <p:spPr>
          <a:xfrm>
            <a:off x="1763640" y="2277000"/>
            <a:ext cx="5400360" cy="3382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ÍNDICE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Preámbulo.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Título preliminar.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 b="1">
                <a:solidFill>
                  <a:srgbClr val="F5A109"/>
                </a:solidFill>
                <a:latin typeface="Arial"/>
              </a:rPr>
              <a:t>Título I. Transparencia de la actividad pública</a:t>
            </a:r>
            <a:r>
              <a:rPr lang="es-ES">
                <a:solidFill>
                  <a:srgbClr val="000000"/>
                </a:solidFill>
                <a:latin typeface="Arial"/>
              </a:rPr>
              <a:t>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Capítulo I. Ámbito subjetivo de aplicación.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 b="1">
                <a:solidFill>
                  <a:srgbClr val="F5A109"/>
                </a:solidFill>
                <a:latin typeface="Arial"/>
              </a:rPr>
              <a:t>Capítulo II. Publicidad activa</a:t>
            </a:r>
            <a:r>
              <a:rPr lang="es-ES" b="1">
                <a:solidFill>
                  <a:srgbClr val="000000"/>
                </a:solidFill>
                <a:latin typeface="Arial"/>
              </a:rPr>
              <a:t>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Capítulo III. Derecho de acceso a la información pública.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Sección 1.ª Régimen general.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Artículo 14. Límites al derecho de acceso.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Sección 2.ª Ejercicio del derecho de acceso a la información pública.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Sección 3.ª Régimen de impugnaciones.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>
                <a:solidFill>
                  <a:srgbClr val="000000"/>
                </a:solidFill>
                <a:latin typeface="Arial"/>
              </a:rPr>
              <a:t>Título II. Buen gobierno.</a:t>
            </a:r>
            <a:endParaRPr/>
          </a:p>
        </p:txBody>
      </p:sp>
      <p:sp>
        <p:nvSpPr>
          <p:cNvPr id="58" name="TextShape 3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59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ED2253F-6074-42E3-9CD8-80DFC999CEA8}" type="slidenum">
              <a:rPr lang="es-ES" sz="1200">
                <a:solidFill>
                  <a:srgbClr val="8B8B8B"/>
                </a:solidFill>
                <a:latin typeface="Calibri"/>
              </a:rPr>
              <a:t>4</a:t>
            </a:fld>
            <a:endParaRPr/>
          </a:p>
        </p:txBody>
      </p:sp>
      <p:sp>
        <p:nvSpPr>
          <p:cNvPr id="60" name="CustomShape 5"/>
          <p:cNvSpPr/>
          <p:nvPr/>
        </p:nvSpPr>
        <p:spPr>
          <a:xfrm>
            <a:off x="395640" y="260640"/>
            <a:ext cx="849672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¿De qué naturaleza son las obligaciones que les afectan de acuerdo con la Ley?</a:t>
            </a:r>
            <a:endParaRPr/>
          </a:p>
        </p:txBody>
      </p:sp>
      <p:sp>
        <p:nvSpPr>
          <p:cNvPr id="61" name="Line 6"/>
          <p:cNvSpPr/>
          <p:nvPr/>
        </p:nvSpPr>
        <p:spPr>
          <a:xfrm>
            <a:off x="1187280" y="2276640"/>
            <a:ext cx="0" cy="3888360"/>
          </a:xfrm>
          <a:prstGeom prst="line">
            <a:avLst/>
          </a:prstGeom>
          <a:ln w="114480">
            <a:solidFill>
              <a:srgbClr val="B3A2C7"/>
            </a:solidFill>
            <a:bevel/>
            <a:headEnd type="oval" w="med" len="med"/>
            <a:tailEnd type="oval" w="med" len="med"/>
          </a:ln>
        </p:spPr>
      </p:sp>
      <p:sp>
        <p:nvSpPr>
          <p:cNvPr id="62" name="Line 7"/>
          <p:cNvSpPr/>
          <p:nvPr/>
        </p:nvSpPr>
        <p:spPr>
          <a:xfrm>
            <a:off x="7812360" y="2276640"/>
            <a:ext cx="0" cy="3888360"/>
          </a:xfrm>
          <a:prstGeom prst="line">
            <a:avLst/>
          </a:prstGeom>
          <a:ln w="114480">
            <a:solidFill>
              <a:srgbClr val="B3A2C7"/>
            </a:solidFill>
            <a:bevel/>
            <a:headEnd type="oval" w="med" len="med"/>
            <a:tailEnd type="oval" w="med" len="med"/>
          </a:ln>
        </p:spPr>
      </p:sp>
    </p:spTree>
  </p:cSld>
  <p:clrMapOvr>
    <a:masterClrMapping/>
  </p:clrMapOvr>
  <p:transition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611640" y="1268640"/>
            <a:ext cx="7992360" cy="3107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cuyo </a:t>
            </a:r>
            <a:r>
              <a:rPr lang="es-ES" b="1">
                <a:solidFill>
                  <a:srgbClr val="F5A109"/>
                </a:solidFill>
                <a:latin typeface="Arial"/>
              </a:rPr>
              <a:t>CONOCIMIENTO SEA RELEVANTE PARA GARANTIZAR LA TRANSPARENCIA DE SU ACTIVIDAD </a:t>
            </a:r>
            <a:r>
              <a:rPr lang="es-ES">
                <a:solidFill>
                  <a:srgbClr val="000000"/>
                </a:solidFill>
                <a:latin typeface="Arial"/>
              </a:rPr>
              <a:t>relacionada con el funcionamiento y control de la actuación pública (art. 5.1 LT).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exigida por la </a:t>
            </a:r>
            <a:r>
              <a:rPr lang="es-ES" b="1">
                <a:solidFill>
                  <a:srgbClr val="F5A109"/>
                </a:solidFill>
                <a:latin typeface="Arial"/>
              </a:rPr>
              <a:t>NORMATIVA AUTONÓMICA </a:t>
            </a:r>
            <a:r>
              <a:rPr lang="es-ES">
                <a:solidFill>
                  <a:srgbClr val="000000"/>
                </a:solidFill>
                <a:latin typeface="Arial"/>
              </a:rPr>
              <a:t>correspondiente o por otras </a:t>
            </a:r>
            <a:r>
              <a:rPr lang="es-ES" b="1">
                <a:solidFill>
                  <a:srgbClr val="F5A109"/>
                </a:solidFill>
                <a:latin typeface="Arial"/>
              </a:rPr>
              <a:t>DISPOSICIONES ESPECÍFICAS </a:t>
            </a:r>
            <a:r>
              <a:rPr lang="es-ES">
                <a:solidFill>
                  <a:srgbClr val="000000"/>
                </a:solidFill>
                <a:latin typeface="Arial"/>
              </a:rPr>
              <a:t>que prevean un régimen más amplio en materia de publicidad que la Ley (art. 5.2 LT)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relativa a las </a:t>
            </a:r>
            <a:r>
              <a:rPr lang="es-ES" b="1">
                <a:solidFill>
                  <a:srgbClr val="F5A109"/>
                </a:solidFill>
                <a:latin typeface="Arial"/>
              </a:rPr>
              <a:t>FUNCIONES DESARROLLADAS </a:t>
            </a:r>
            <a:r>
              <a:rPr lang="es-ES">
                <a:solidFill>
                  <a:srgbClr val="000000"/>
                </a:solidFill>
                <a:latin typeface="Arial"/>
              </a:rPr>
              <a:t>por el sujeto, la </a:t>
            </a:r>
            <a:r>
              <a:rPr lang="es-ES" b="1">
                <a:solidFill>
                  <a:srgbClr val="F5A109"/>
                </a:solidFill>
                <a:latin typeface="Arial"/>
              </a:rPr>
              <a:t>NORMATIVA </a:t>
            </a:r>
            <a:r>
              <a:rPr lang="es-ES">
                <a:solidFill>
                  <a:srgbClr val="000000"/>
                </a:solidFill>
                <a:latin typeface="Arial"/>
              </a:rPr>
              <a:t>que le es de aplicación y </a:t>
            </a:r>
            <a:r>
              <a:rPr lang="es-ES" b="1">
                <a:solidFill>
                  <a:srgbClr val="F5A109"/>
                </a:solidFill>
                <a:latin typeface="Arial"/>
              </a:rPr>
              <a:t>SU ESTRUCTURA ORGA-NIZATIVA </a:t>
            </a:r>
            <a:r>
              <a:rPr lang="es-ES">
                <a:solidFill>
                  <a:srgbClr val="000000"/>
                </a:solidFill>
                <a:latin typeface="Arial"/>
              </a:rPr>
              <a:t>(art. 6.1 LT)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PLANES Y PROGRAMAS </a:t>
            </a:r>
            <a:r>
              <a:rPr lang="es-ES">
                <a:solidFill>
                  <a:srgbClr val="000000"/>
                </a:solidFill>
                <a:latin typeface="Arial"/>
              </a:rPr>
              <a:t>anuales y plurianuales en los que se fijen objetivos concretos  (art. 6.2 LT)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de </a:t>
            </a:r>
            <a:r>
              <a:rPr lang="es-ES" b="1">
                <a:solidFill>
                  <a:srgbClr val="F5A109"/>
                </a:solidFill>
                <a:latin typeface="Arial"/>
              </a:rPr>
              <a:t>RELEVANCIA JURÍDICA </a:t>
            </a:r>
            <a:r>
              <a:rPr lang="es-ES">
                <a:solidFill>
                  <a:srgbClr val="000000"/>
                </a:solidFill>
                <a:latin typeface="Arial"/>
              </a:rPr>
              <a:t>(art. 7 LT)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Actos de gestión administrativa con repercusión </a:t>
            </a:r>
            <a:r>
              <a:rPr lang="es-ES" b="1">
                <a:solidFill>
                  <a:srgbClr val="F5A109"/>
                </a:solidFill>
                <a:latin typeface="Arial"/>
              </a:rPr>
              <a:t>económica o presupuestaria</a:t>
            </a:r>
            <a:r>
              <a:rPr lang="es-ES">
                <a:solidFill>
                  <a:srgbClr val="000000"/>
                </a:solidFill>
                <a:latin typeface="Arial"/>
              </a:rPr>
              <a:t> indicados en el precepto (art. 8.1 LT)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relativa a los </a:t>
            </a:r>
            <a:r>
              <a:rPr lang="es-ES" b="1">
                <a:solidFill>
                  <a:srgbClr val="F5A109"/>
                </a:solidFill>
                <a:latin typeface="Arial"/>
              </a:rPr>
              <a:t>INMUEBLES DE SU PROPIEDAD </a:t>
            </a:r>
            <a:r>
              <a:rPr lang="es-ES">
                <a:solidFill>
                  <a:srgbClr val="000000"/>
                </a:solidFill>
                <a:latin typeface="Arial"/>
              </a:rPr>
              <a:t>(art. 8.3 LT) 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cuyo acceso se </a:t>
            </a:r>
            <a:r>
              <a:rPr lang="es-ES" b="1">
                <a:solidFill>
                  <a:srgbClr val="F5A109"/>
                </a:solidFill>
                <a:latin typeface="Arial"/>
              </a:rPr>
              <a:t>SOLICITE CON MAYOR FRECUENCIA </a:t>
            </a:r>
            <a:r>
              <a:rPr lang="es-ES">
                <a:solidFill>
                  <a:srgbClr val="000000"/>
                </a:solidFill>
                <a:latin typeface="Arial"/>
              </a:rPr>
              <a:t>(art. 10.2 LT)</a:t>
            </a:r>
            <a:endParaRPr/>
          </a:p>
        </p:txBody>
      </p:sp>
      <p:sp>
        <p:nvSpPr>
          <p:cNvPr id="64" name="CustomShape 2"/>
          <p:cNvSpPr/>
          <p:nvPr/>
        </p:nvSpPr>
        <p:spPr>
          <a:xfrm>
            <a:off x="323640" y="188640"/>
            <a:ext cx="849672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Datos o informaciones sometidas a régimen de publicidad activa por la ley de Transparencia</a:t>
            </a:r>
            <a:endParaRPr/>
          </a:p>
        </p:txBody>
      </p:sp>
      <p:sp>
        <p:nvSpPr>
          <p:cNvPr id="65" name="TextShape 3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66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B7624699-A464-42BC-966E-A8E41AF9D8EC}" type="slidenum">
              <a:rPr lang="es-ES" sz="1200">
                <a:solidFill>
                  <a:srgbClr val="8B8B8B"/>
                </a:solidFill>
                <a:latin typeface="Calibri"/>
              </a:rPr>
              <a:t>5</a:t>
            </a:fld>
            <a:endParaRPr/>
          </a:p>
        </p:txBody>
      </p:sp>
      <p:sp>
        <p:nvSpPr>
          <p:cNvPr id="67" name="Line 5"/>
          <p:cNvSpPr/>
          <p:nvPr/>
        </p:nvSpPr>
        <p:spPr>
          <a:xfrm>
            <a:off x="755280" y="6237000"/>
            <a:ext cx="7777080" cy="0"/>
          </a:xfrm>
          <a:prstGeom prst="line">
            <a:avLst/>
          </a:prstGeom>
          <a:ln w="114480">
            <a:solidFill>
              <a:srgbClr val="F5A109"/>
            </a:solidFill>
            <a:bevel/>
          </a:ln>
        </p:spPr>
      </p:sp>
    </p:spTree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ustomShape 1"/>
          <p:cNvSpPr/>
          <p:nvPr/>
        </p:nvSpPr>
        <p:spPr>
          <a:xfrm>
            <a:off x="395640" y="1700640"/>
            <a:ext cx="8496720" cy="2953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cuyo conocimiento sea relevante para garantizar la transparencia de su actividad relacionada con el funcionamiento y control de la actuación pública (art. 5.1).</a:t>
            </a:r>
            <a:endParaRPr/>
          </a:p>
          <a:p>
            <a:pPr>
              <a:lnSpc>
                <a:spcPct val="100000"/>
              </a:lnSpc>
            </a:pPr>
            <a:r>
              <a:rPr lang="es-ES" sz="1600" b="1" i="1">
                <a:solidFill>
                  <a:srgbClr val="F5A109"/>
                </a:solidFill>
                <a:latin typeface="Arial"/>
              </a:rPr>
              <a:t>(La Ley impone esta obligación a los sujetos enumerados en el artículo 2.1 . Las organizaciones están recogidas en el art. 3)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Planes y programas anuales y plurianuales en los que se fijen objetivos concretos  (art. 6.2)</a:t>
            </a:r>
            <a:endParaRPr/>
          </a:p>
          <a:p>
            <a:pPr>
              <a:lnSpc>
                <a:spcPct val="100000"/>
              </a:lnSpc>
            </a:pPr>
            <a:r>
              <a:rPr lang="es-ES" sz="1600" b="1" i="1">
                <a:solidFill>
                  <a:srgbClr val="F5A109"/>
                </a:solidFill>
                <a:latin typeface="Arial"/>
              </a:rPr>
              <a:t>(La Ley encomienda está obligación a las Administraciones Públicas, concepto que excluye a las organizaciones)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de relevancia jurídica (art. 7)</a:t>
            </a:r>
            <a:endParaRPr/>
          </a:p>
          <a:p>
            <a:pPr>
              <a:lnSpc>
                <a:spcPct val="100000"/>
              </a:lnSpc>
            </a:pPr>
            <a:r>
              <a:rPr lang="es-ES" sz="1600" b="1" i="1">
                <a:solidFill>
                  <a:srgbClr val="F5A109"/>
                </a:solidFill>
                <a:latin typeface="Arial"/>
              </a:rPr>
              <a:t>(La Ley encomienda está obligación a las Administraciones Públicas, concepto que excluye a las organizaciones)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relativa a los inmuebles de su propiedad (art. 8.3) </a:t>
            </a:r>
            <a:endParaRPr/>
          </a:p>
          <a:p>
            <a:pPr>
              <a:lnSpc>
                <a:spcPct val="100000"/>
              </a:lnSpc>
            </a:pPr>
            <a:r>
              <a:rPr lang="es-ES" sz="1600" b="1" i="1">
                <a:solidFill>
                  <a:srgbClr val="F5A109"/>
                </a:solidFill>
                <a:latin typeface="Arial"/>
              </a:rPr>
              <a:t>(La Ley encomienda está obligación a las Administraciones Públicas, concepto que excluye a las organizaciones)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cuyo acceso se solicite con mayor frecuencia (art. 10.2 ) </a:t>
            </a:r>
            <a:r>
              <a:rPr lang="es-ES" i="1">
                <a:solidFill>
                  <a:srgbClr val="F5A109"/>
                </a:solidFill>
                <a:latin typeface="Arial"/>
              </a:rPr>
              <a:t>(</a:t>
            </a:r>
            <a:r>
              <a:rPr lang="es-ES" sz="1600" b="1" i="1">
                <a:solidFill>
                  <a:srgbClr val="F5A109"/>
                </a:solidFill>
                <a:latin typeface="Arial"/>
              </a:rPr>
              <a:t>La Ley se refiere exclusivamente a información de la AGE, lo que excluye a las organizaciones)</a:t>
            </a:r>
            <a:endParaRPr/>
          </a:p>
        </p:txBody>
      </p:sp>
      <p:sp>
        <p:nvSpPr>
          <p:cNvPr id="69" name="CustomShape 2"/>
          <p:cNvSpPr/>
          <p:nvPr/>
        </p:nvSpPr>
        <p:spPr>
          <a:xfrm>
            <a:off x="323640" y="188640"/>
            <a:ext cx="849672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De los datos e informaciones anteriores ¿cuáles, no deben ser publicados obligatoriamente por las organizaciones y por qué razón?</a:t>
            </a:r>
            <a:endParaRPr/>
          </a:p>
        </p:txBody>
      </p:sp>
      <p:sp>
        <p:nvSpPr>
          <p:cNvPr id="70" name="TextShape 3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71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8CF05AD-3158-4F84-9A18-364E8B7633F1}" type="slidenum">
              <a:rPr lang="es-ES" sz="1200">
                <a:solidFill>
                  <a:srgbClr val="8B8B8B"/>
                </a:solidFill>
                <a:latin typeface="Calibri"/>
              </a:rPr>
              <a:t>6</a:t>
            </a:fld>
            <a:endParaRPr/>
          </a:p>
        </p:txBody>
      </p:sp>
    </p:spTree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323640" y="260640"/>
            <a:ext cx="8640720" cy="5169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¿Cuáles deben ser publicados obligatoriamente y por qué?</a:t>
            </a:r>
            <a:endParaRPr/>
          </a:p>
        </p:txBody>
      </p:sp>
      <p:sp>
        <p:nvSpPr>
          <p:cNvPr id="73" name="TextShape 2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74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72F8DEDE-D354-4C6F-8494-605AB01DC025}" type="slidenum">
              <a:rPr lang="es-ES" sz="1200">
                <a:solidFill>
                  <a:srgbClr val="8B8B8B"/>
                </a:solidFill>
                <a:latin typeface="Calibri"/>
              </a:rPr>
              <a:t>7</a:t>
            </a:fld>
            <a:endParaRPr/>
          </a:p>
        </p:txBody>
      </p:sp>
      <p:pic>
        <p:nvPicPr>
          <p:cNvPr id="75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3708000" y="4770360"/>
            <a:ext cx="2087280" cy="2087280"/>
          </a:xfrm>
          <a:prstGeom prst="rect">
            <a:avLst/>
          </a:prstGeom>
          <a:ln>
            <a:noFill/>
          </a:ln>
        </p:spPr>
      </p:pic>
      <p:sp>
        <p:nvSpPr>
          <p:cNvPr id="76" name="CustomShape 4"/>
          <p:cNvSpPr/>
          <p:nvPr/>
        </p:nvSpPr>
        <p:spPr>
          <a:xfrm>
            <a:off x="395640" y="1268640"/>
            <a:ext cx="8352720" cy="31964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exigida por la normativa autonómica correspondiente o por otras disposiciones específicas que prevean un régimen más amplio en materia de publicidad que la Ley (art. 5.2)</a:t>
            </a:r>
            <a:endParaRPr/>
          </a:p>
          <a:p>
            <a:pPr>
              <a:lnSpc>
                <a:spcPct val="100000"/>
              </a:lnSpc>
            </a:pPr>
            <a:r>
              <a:rPr lang="es-ES" sz="1600" b="1" i="1">
                <a:solidFill>
                  <a:srgbClr val="FFC000"/>
                </a:solidFill>
                <a:latin typeface="Arial"/>
              </a:rPr>
              <a:t>(La Ley no distingue por lo que nosotros tampoco podemos diastinguir. La obligación se a todos los sujetos obligados, tanto del art. 2 como del 3)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relativa a las funciones desarrolladas por el sujeto, la normativa que le es de aplicación y su estructura organizativa (art. 6.1)</a:t>
            </a:r>
            <a:endParaRPr/>
          </a:p>
          <a:p>
            <a:pPr>
              <a:lnSpc>
                <a:spcPct val="100000"/>
              </a:lnSpc>
            </a:pPr>
            <a:r>
              <a:rPr lang="es-ES" sz="1600" b="1" i="1">
                <a:solidFill>
                  <a:srgbClr val="FFC000"/>
                </a:solidFill>
                <a:latin typeface="Arial"/>
              </a:rPr>
              <a:t>(El art. 6 se aplica a todos los sujetos comprendidos en el ámbito de aplicación del Título II, lo que incluye tanto a los del art. 2 como a los del 3)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Actos de gestión administrativa con repercusión económica o presupuestaria indicados en el texto (art. 8.1)</a:t>
            </a:r>
            <a:r>
              <a:rPr lang="es-ES" b="1" i="1">
                <a:solidFill>
                  <a:srgbClr val="FFC000"/>
                </a:solidFill>
                <a:latin typeface="Arial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es-ES" sz="1600" b="1" i="1">
                <a:solidFill>
                  <a:srgbClr val="FFC000"/>
                </a:solidFill>
                <a:latin typeface="Arial"/>
              </a:rPr>
              <a:t>(Igual que en el caso anterior. El art. 8 se aplica a todos los sujetos comprendidos en el ámbito de aplicación del Título II de la Ley, lo que incluye tanto a los del art. 2 como a los del 3)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ransition>
    <p:wipe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179640" y="0"/>
            <a:ext cx="878472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Concretamente, las organizaciones</a:t>
            </a:r>
            <a:endParaRPr/>
          </a:p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tienen que publicar:</a:t>
            </a:r>
            <a:endParaRPr/>
          </a:p>
        </p:txBody>
      </p:sp>
      <p:sp>
        <p:nvSpPr>
          <p:cNvPr id="78" name="TextShape 2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79" name="TextShape 3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416D648-355B-4120-8628-AB70A238820D}" type="slidenum">
              <a:rPr lang="es-ES" sz="1200">
                <a:solidFill>
                  <a:srgbClr val="8B8B8B"/>
                </a:solidFill>
                <a:latin typeface="Calibri"/>
              </a:rPr>
              <a:t>8</a:t>
            </a:fld>
            <a:endParaRPr/>
          </a:p>
        </p:txBody>
      </p:sp>
      <p:sp>
        <p:nvSpPr>
          <p:cNvPr id="80" name="CustomShape 4"/>
          <p:cNvSpPr/>
          <p:nvPr/>
        </p:nvSpPr>
        <p:spPr>
          <a:xfrm>
            <a:off x="155520" y="-1189080"/>
            <a:ext cx="2466720" cy="2476080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CustomShape 5"/>
          <p:cNvSpPr/>
          <p:nvPr/>
        </p:nvSpPr>
        <p:spPr>
          <a:xfrm>
            <a:off x="323640" y="980640"/>
            <a:ext cx="8496720" cy="3930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</a:t>
            </a:r>
            <a:r>
              <a:rPr lang="es-ES" b="1">
                <a:solidFill>
                  <a:srgbClr val="F5A109"/>
                </a:solidFill>
                <a:latin typeface="Arial"/>
              </a:rPr>
              <a:t>normativa autonómica </a:t>
            </a:r>
            <a:r>
              <a:rPr lang="es-ES">
                <a:solidFill>
                  <a:srgbClr val="000000"/>
                </a:solidFill>
                <a:latin typeface="Arial"/>
              </a:rPr>
              <a:t>u </a:t>
            </a:r>
            <a:r>
              <a:rPr lang="es-ES" b="1">
                <a:solidFill>
                  <a:srgbClr val="F5A109"/>
                </a:solidFill>
                <a:latin typeface="Arial"/>
              </a:rPr>
              <a:t>otras disposiciones </a:t>
            </a:r>
            <a:r>
              <a:rPr lang="es-ES">
                <a:solidFill>
                  <a:srgbClr val="000000"/>
                </a:solidFill>
                <a:latin typeface="Arial"/>
              </a:rPr>
              <a:t>(art. 5.2)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Funciones</a:t>
            </a:r>
            <a:r>
              <a:rPr lang="es-ES">
                <a:solidFill>
                  <a:srgbClr val="000000"/>
                </a:solidFill>
                <a:latin typeface="Arial"/>
              </a:rPr>
              <a:t> que desarrollan (art. 6.1)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Normativa </a:t>
            </a:r>
            <a:r>
              <a:rPr lang="es-ES">
                <a:solidFill>
                  <a:srgbClr val="000000"/>
                </a:solidFill>
                <a:latin typeface="Arial"/>
              </a:rPr>
              <a:t>que les es de aplicación (art. 6.1)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Estructura organizativa </a:t>
            </a:r>
            <a:r>
              <a:rPr lang="es-ES">
                <a:solidFill>
                  <a:srgbClr val="000000"/>
                </a:solidFill>
                <a:latin typeface="Arial"/>
              </a:rPr>
              <a:t>(art. 6.1)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Contratos</a:t>
            </a:r>
            <a:r>
              <a:rPr lang="es-ES">
                <a:solidFill>
                  <a:srgbClr val="000000"/>
                </a:solidFill>
                <a:latin typeface="Arial"/>
              </a:rPr>
              <a:t> (art. 7.1 a)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Convenios</a:t>
            </a:r>
            <a:r>
              <a:rPr lang="es-ES">
                <a:solidFill>
                  <a:srgbClr val="000000"/>
                </a:solidFill>
                <a:latin typeface="Arial"/>
              </a:rPr>
              <a:t> de colaboración suscritos (art. 7.1 b)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Subvenciones y ayudas públicas </a:t>
            </a:r>
            <a:r>
              <a:rPr lang="es-ES">
                <a:solidFill>
                  <a:srgbClr val="000000"/>
                </a:solidFill>
                <a:latin typeface="Arial"/>
              </a:rPr>
              <a:t>concedidas (art. 7.1 c)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Presupuestos</a:t>
            </a:r>
            <a:r>
              <a:rPr lang="es-ES">
                <a:solidFill>
                  <a:srgbClr val="000000"/>
                </a:solidFill>
                <a:latin typeface="Arial"/>
              </a:rPr>
              <a:t> (art. 7.1 d)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Cuentas anuales </a:t>
            </a:r>
            <a:r>
              <a:rPr lang="es-ES">
                <a:solidFill>
                  <a:srgbClr val="000000"/>
                </a:solidFill>
                <a:latin typeface="Arial"/>
              </a:rPr>
              <a:t>que deban rendirse  e informes de auditoría de cuentas y de fiscalización (art. 7.1 e).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Retribuciones</a:t>
            </a:r>
            <a:r>
              <a:rPr lang="es-ES">
                <a:solidFill>
                  <a:srgbClr val="000000"/>
                </a:solidFill>
                <a:latin typeface="Arial"/>
              </a:rPr>
              <a:t> percibidas anualmente por sus altos cargos y máximos responsables (art. 7.1 f)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 b="1">
                <a:solidFill>
                  <a:srgbClr val="F5A109"/>
                </a:solidFill>
                <a:latin typeface="Arial"/>
              </a:rPr>
              <a:t>Indemnizaciones</a:t>
            </a:r>
            <a:r>
              <a:rPr lang="es-ES">
                <a:solidFill>
                  <a:srgbClr val="000000"/>
                </a:solidFill>
                <a:latin typeface="Arial"/>
              </a:rPr>
              <a:t> percibidas, en su caso, por éstos con ocasión del abandono del cargo (art. 7.1 f).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Resoluciones de </a:t>
            </a:r>
            <a:r>
              <a:rPr lang="es-ES" b="1">
                <a:solidFill>
                  <a:srgbClr val="F5A109"/>
                </a:solidFill>
                <a:latin typeface="Arial"/>
              </a:rPr>
              <a:t>autorización o reconocimiento de compatibilidad </a:t>
            </a:r>
            <a:r>
              <a:rPr lang="es-ES">
                <a:solidFill>
                  <a:srgbClr val="000000"/>
                </a:solidFill>
                <a:latin typeface="Arial"/>
              </a:rPr>
              <a:t>que afecten a empleados públicos (art. 7.1 g).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Resoluciones que autoricen el </a:t>
            </a:r>
            <a:r>
              <a:rPr lang="es-ES" b="1">
                <a:solidFill>
                  <a:srgbClr val="F5A109"/>
                </a:solidFill>
                <a:latin typeface="Arial"/>
              </a:rPr>
              <a:t>ejercicio de actividad privada al cese </a:t>
            </a:r>
            <a:r>
              <a:rPr lang="es-ES">
                <a:solidFill>
                  <a:srgbClr val="000000"/>
                </a:solidFill>
                <a:latin typeface="Arial"/>
              </a:rPr>
              <a:t>de los altos cargos (art. 7.1 g)</a:t>
            </a:r>
            <a:endParaRPr/>
          </a:p>
          <a:p>
            <a:pPr>
              <a:lnSpc>
                <a:spcPct val="100000"/>
              </a:lnSpc>
              <a:buFont typeface="Calibri"/>
              <a:buAutoNum type="arabicPeriod"/>
            </a:pPr>
            <a:r>
              <a:rPr lang="es-ES">
                <a:solidFill>
                  <a:srgbClr val="000000"/>
                </a:solidFill>
                <a:latin typeface="Arial"/>
              </a:rPr>
              <a:t>Información estadística sobre grado de cumplimiento y calidad de los </a:t>
            </a:r>
            <a:r>
              <a:rPr lang="es-ES" b="1">
                <a:solidFill>
                  <a:srgbClr val="F5A109"/>
                </a:solidFill>
                <a:latin typeface="Arial"/>
              </a:rPr>
              <a:t>servicios públicos </a:t>
            </a:r>
            <a:r>
              <a:rPr lang="es-ES">
                <a:solidFill>
                  <a:srgbClr val="000000"/>
                </a:solidFill>
                <a:latin typeface="Arial"/>
              </a:rPr>
              <a:t>que sean de su competencia (art. 7.1 h)</a:t>
            </a:r>
            <a:endParaRPr/>
          </a:p>
        </p:txBody>
      </p:sp>
    </p:spTree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251640" y="1628640"/>
            <a:ext cx="8496720" cy="2132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Los sujetos mencionados en el artículo 3  -incluidas las organizaciones, únicamente deberán publicar la información de los contratos o celebrados con una Administración Pública. </a:t>
            </a:r>
            <a:r>
              <a:rPr lang="es-ES" b="1">
                <a:solidFill>
                  <a:srgbClr val="FFC000"/>
                </a:solidFill>
                <a:latin typeface="Arial"/>
              </a:rPr>
              <a:t>ESTO ES: NO UNA CORPORACIÓN DE DERECHO PÚBLICO, NI LA CASA DE SM U OTRO  ÓRGANO CONSTITUCIONAL  O SIMILAR;  NI EL BANCO DE ESPAÑA NI NINGÚN ENTE REGULADOR; NI NINGUNA SOCIEDAD MERCANTIL  O FUNDACIÓN PÚBLICA  NI NINGÚN CONSORCIO NINNGUNA ASOCIACIÓN CONSTITUIDA ENTRE ADMINISTRACIONES PÚBLICAS.</a:t>
            </a:r>
            <a:r>
              <a:rPr lang="es-ES">
                <a:solidFill>
                  <a:srgbClr val="000000"/>
                </a:solidFill>
                <a:latin typeface="Arial"/>
              </a:rPr>
              <a:t> 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  <a:buFont typeface="Wingdings" charset="2"/>
              <a:buChar char=""/>
            </a:pPr>
            <a:r>
              <a:rPr lang="es-ES">
                <a:solidFill>
                  <a:srgbClr val="000000"/>
                </a:solidFill>
                <a:latin typeface="Arial"/>
              </a:rPr>
              <a:t>Asimismo, solo tendrán que publicar información sobre las subvenciones que reciban cuando el órgano concedente sea una Administración Pública.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611640" y="188640"/>
            <a:ext cx="7848360" cy="94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ES" sz="2800" b="1">
                <a:solidFill>
                  <a:srgbClr val="B3A2C7"/>
                </a:solidFill>
                <a:latin typeface="Arial"/>
              </a:rPr>
              <a:t>Ahora bien, respecto de los datos referentes a contratos, convenios y subvenciones hay que tener en cuenta que:</a:t>
            </a:r>
            <a:endParaRPr/>
          </a:p>
        </p:txBody>
      </p:sp>
      <p:sp>
        <p:nvSpPr>
          <p:cNvPr id="84" name="TextShape 3"/>
          <p:cNvSpPr txBox="1"/>
          <p:nvPr/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s-ES" sz="1200">
                <a:solidFill>
                  <a:srgbClr val="8B8B8B"/>
                </a:solidFill>
                <a:latin typeface="Calibri"/>
              </a:rPr>
              <a:t>7/11/17</a:t>
            </a:r>
            <a:endParaRPr/>
          </a:p>
        </p:txBody>
      </p:sp>
      <p:sp>
        <p:nvSpPr>
          <p:cNvPr id="85" name="TextShape 4"/>
          <p:cNvSpPr txBox="1"/>
          <p:nvPr/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F76BADE-594D-4616-A31D-7F1D7EAFEC37}" type="slidenum">
              <a:rPr lang="es-ES" sz="1200">
                <a:solidFill>
                  <a:srgbClr val="8B8B8B"/>
                </a:solidFill>
                <a:latin typeface="Calibri"/>
              </a:rPr>
              <a:t>9</a:t>
            </a:fld>
            <a:endParaRPr/>
          </a:p>
        </p:txBody>
      </p:sp>
      <p:pic>
        <p:nvPicPr>
          <p:cNvPr id="86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843640" y="4913640"/>
            <a:ext cx="2592000" cy="1944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>
    <p:wipe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2506</Words>
  <Application>Microsoft Office PowerPoint</Application>
  <PresentationFormat>Presentación en pantalla (4:3)</PresentationFormat>
  <Paragraphs>289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ProgramaCalidad</dc:creator>
  <cp:lastModifiedBy>ProgramaCalidad</cp:lastModifiedBy>
  <cp:revision>1</cp:revision>
  <dcterms:modified xsi:type="dcterms:W3CDTF">2017-11-15T15:32:13Z</dcterms:modified>
</cp:coreProperties>
</file>